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1" r:id="rId6"/>
    <p:sldId id="262" r:id="rId7"/>
    <p:sldId id="263" r:id="rId8"/>
    <p:sldId id="294" r:id="rId9"/>
    <p:sldId id="264" r:id="rId10"/>
    <p:sldId id="295" r:id="rId11"/>
    <p:sldId id="296" r:id="rId12"/>
    <p:sldId id="273" r:id="rId13"/>
    <p:sldId id="283" r:id="rId14"/>
    <p:sldId id="284" r:id="rId15"/>
    <p:sldId id="265" r:id="rId16"/>
    <p:sldId id="266" r:id="rId17"/>
    <p:sldId id="268" r:id="rId18"/>
    <p:sldId id="267" r:id="rId19"/>
    <p:sldId id="269" r:id="rId20"/>
    <p:sldId id="260" r:id="rId21"/>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3E"/>
    <a:srgbClr val="1965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94" d="100"/>
          <a:sy n="94" d="100"/>
        </p:scale>
        <p:origin x="5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一篇关于</a:t>
            </a:r>
            <a:r>
              <a:rPr lang="en-US" altLang="zh-CN"/>
              <a:t> </a:t>
            </a:r>
            <a:r>
              <a:rPr lang="zh-CN" altLang="en-US"/>
              <a:t>以</a:t>
            </a:r>
            <a:r>
              <a:rPr lang="en-US" altLang="zh-CN"/>
              <a:t>6004</a:t>
            </a:r>
            <a:r>
              <a:rPr lang="zh-CN" altLang="en-US"/>
              <a:t>个中国群体进行的肺癌突变位点</a:t>
            </a:r>
            <a:r>
              <a:rPr lang="zh-CN" altLang="en-US"/>
              <a:t>研究</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为了确定该病的风险位点，作者将</a:t>
            </a:r>
            <a:r>
              <a:rPr lang="en-US" altLang="zh-CN"/>
              <a:t> WGS </a:t>
            </a:r>
            <a:r>
              <a:rPr lang="zh-CN" altLang="en-US"/>
              <a:t>数据</a:t>
            </a:r>
            <a:r>
              <a:rPr lang="en-US" altLang="zh-CN"/>
              <a:t> </a:t>
            </a:r>
            <a:r>
              <a:rPr lang="zh-CN" altLang="en-US"/>
              <a:t>以及公共的</a:t>
            </a:r>
            <a:r>
              <a:rPr lang="en-US" altLang="zh-CN"/>
              <a:t> </a:t>
            </a:r>
            <a:r>
              <a:rPr lang="zh-CN" altLang="en-US"/>
              <a:t>芯片数据整合起来进行</a:t>
            </a:r>
            <a:r>
              <a:rPr lang="en-US" altLang="zh-CN"/>
              <a:t>gwas </a:t>
            </a:r>
            <a:r>
              <a:rPr lang="zh-CN" altLang="en-US"/>
              <a:t>分析</a:t>
            </a:r>
            <a:endParaRPr lang="zh-CN" altLang="en-US"/>
          </a:p>
          <a:p>
            <a:endParaRPr lang="zh-CN" altLang="en-US"/>
          </a:p>
          <a:p>
            <a:r>
              <a:rPr lang="zh-CN" altLang="en-US"/>
              <a:t>该图是一张</a:t>
            </a:r>
            <a:r>
              <a:rPr lang="en-US" altLang="zh-CN"/>
              <a:t>gwas</a:t>
            </a:r>
            <a:r>
              <a:rPr lang="zh-CN" altLang="en-US"/>
              <a:t>的曼哈顿图</a:t>
            </a:r>
            <a:endParaRPr lang="en-US" altLang="zh-CN"/>
          </a:p>
          <a:p>
            <a:r>
              <a:rPr lang="en-US" altLang="zh-CN"/>
              <a:t>A </a:t>
            </a:r>
            <a:r>
              <a:rPr lang="zh-CN" altLang="en-US"/>
              <a:t>所有患者一起做的</a:t>
            </a:r>
            <a:r>
              <a:rPr lang="zh-CN" altLang="en-US"/>
              <a:t>分析</a:t>
            </a:r>
            <a:endParaRPr lang="zh-CN" altLang="en-US"/>
          </a:p>
          <a:p>
            <a:r>
              <a:rPr lang="en-US" altLang="zh-CN"/>
              <a:t>B </a:t>
            </a:r>
            <a:r>
              <a:rPr lang="zh-CN" altLang="en-US"/>
              <a:t>按照性别</a:t>
            </a:r>
            <a:r>
              <a:rPr lang="zh-CN" altLang="en-US"/>
              <a:t>做分析</a:t>
            </a:r>
            <a:endParaRPr lang="zh-CN" altLang="en-US"/>
          </a:p>
          <a:p>
            <a:r>
              <a:rPr lang="en-US" altLang="zh-CN"/>
              <a:t>C </a:t>
            </a:r>
            <a:r>
              <a:rPr lang="zh-CN" altLang="en-US"/>
              <a:t>按照肺癌分型做分析（鳞癌，</a:t>
            </a:r>
            <a:r>
              <a:rPr lang="zh-CN" altLang="en-US"/>
              <a:t>腺癌）</a:t>
            </a:r>
            <a:endParaRPr lang="zh-CN" altLang="en-US"/>
          </a:p>
          <a:p>
            <a:r>
              <a:rPr lang="en-US" altLang="zh-CN"/>
              <a:t>D </a:t>
            </a:r>
            <a:r>
              <a:rPr lang="zh-CN" altLang="en-US"/>
              <a:t>按照是否吸烟进行</a:t>
            </a:r>
            <a:r>
              <a:rPr lang="zh-CN" altLang="en-US"/>
              <a:t>分析</a:t>
            </a:r>
            <a:endParaRPr lang="zh-CN" altLang="en-US"/>
          </a:p>
          <a:p>
            <a:r>
              <a:rPr lang="en-US" altLang="zh-CN"/>
              <a:t>p </a:t>
            </a:r>
            <a:r>
              <a:rPr lang="zh-CN" altLang="en-US"/>
              <a:t>短臂</a:t>
            </a:r>
            <a:r>
              <a:rPr lang="en-US" altLang="zh-CN"/>
              <a:t> q </a:t>
            </a:r>
            <a:r>
              <a:rPr lang="zh-CN" altLang="en-US"/>
              <a:t>长臂</a:t>
            </a:r>
            <a:r>
              <a:rPr lang="en-US" altLang="zh-CN"/>
              <a:t> </a:t>
            </a:r>
            <a:r>
              <a:rPr lang="zh-CN" altLang="en-US"/>
              <a:t>染色体号</a:t>
            </a:r>
            <a:r>
              <a:rPr lang="en-US" altLang="zh-CN"/>
              <a:t> </a:t>
            </a:r>
            <a:r>
              <a:rPr lang="zh-CN" altLang="en-US"/>
              <a:t>短臂</a:t>
            </a:r>
            <a:r>
              <a:rPr lang="en-US" altLang="zh-CN"/>
              <a:t>/</a:t>
            </a:r>
            <a:r>
              <a:rPr lang="zh-CN" altLang="en-US"/>
              <a:t>长臂</a:t>
            </a:r>
            <a:r>
              <a:rPr lang="en-US" altLang="zh-CN"/>
              <a:t> </a:t>
            </a:r>
            <a:r>
              <a:rPr lang="zh-CN" altLang="en-US"/>
              <a:t>区号</a:t>
            </a:r>
            <a:r>
              <a:rPr lang="en-US" altLang="zh-CN"/>
              <a:t> </a:t>
            </a:r>
            <a:r>
              <a:rPr lang="zh-CN" altLang="en-US"/>
              <a:t>带号</a:t>
            </a:r>
            <a:r>
              <a:rPr lang="en-US" altLang="zh-CN"/>
              <a:t> </a:t>
            </a:r>
            <a:r>
              <a:rPr lang="zh-CN" altLang="en-US"/>
              <a:t>亚带号</a:t>
            </a:r>
            <a:r>
              <a:rPr lang="en-US" altLang="zh-CN"/>
              <a:t> </a:t>
            </a:r>
            <a:r>
              <a:rPr lang="zh-CN" altLang="en-US"/>
              <a:t>次亚带号</a:t>
            </a:r>
            <a:endParaRPr lang="zh-CN" altLang="en-US"/>
          </a:p>
          <a:p>
            <a:endParaRPr lang="zh-CN" altLang="en-US"/>
          </a:p>
          <a:p>
            <a:r>
              <a:rPr lang="zh-CN" altLang="en-US"/>
              <a:t>红色的编号为</a:t>
            </a:r>
            <a:r>
              <a:rPr lang="en-US" altLang="zh-CN"/>
              <a:t> </a:t>
            </a:r>
            <a:r>
              <a:rPr lang="zh-CN" altLang="en-US"/>
              <a:t>此前研究未报到的</a:t>
            </a:r>
            <a:r>
              <a:rPr lang="zh-CN" altLang="en-US"/>
              <a:t>位点</a:t>
            </a:r>
            <a:endParaRPr lang="zh-CN" altLang="en-US"/>
          </a:p>
          <a:p>
            <a:endParaRPr lang="zh-CN" altLang="en-US"/>
          </a:p>
          <a:p>
            <a:r>
              <a:rPr lang="zh-CN" altLang="en-US"/>
              <a:t>共</a:t>
            </a:r>
            <a:r>
              <a:rPr lang="en-US" altLang="zh-CN"/>
              <a:t>5</a:t>
            </a:r>
            <a:r>
              <a:rPr lang="zh-CN" altLang="en-US"/>
              <a:t>个位点未被报道</a:t>
            </a:r>
            <a:r>
              <a:rPr lang="en-US" altLang="zh-CN"/>
              <a:t> </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为了确定此前未被报道的NSCLC位点的功能相关基因，我们利用来自中国血统NSCLC患者的116个</a:t>
            </a:r>
            <a:r>
              <a:rPr lang="zh-CN" altLang="en-US"/>
              <a:t>癌旁组织的基因型和转录组数据，构建了肺组织特异性表达定量性状位点(eQTL)数据库</a:t>
            </a:r>
            <a:endParaRPr lang="zh-CN" altLang="en-US"/>
          </a:p>
          <a:p>
            <a:r>
              <a:rPr lang="zh-CN" altLang="en-US"/>
              <a:t>对</a:t>
            </a:r>
            <a:r>
              <a:rPr lang="en-US" altLang="zh-CN"/>
              <a:t> 5</a:t>
            </a:r>
            <a:r>
              <a:rPr lang="zh-CN" altLang="en-US"/>
              <a:t>个</a:t>
            </a:r>
            <a:r>
              <a:rPr lang="en-US" altLang="zh-CN"/>
              <a:t> </a:t>
            </a:r>
            <a:r>
              <a:rPr lang="zh-CN" altLang="en-US"/>
              <a:t>基因进行位点水平的</a:t>
            </a:r>
            <a:r>
              <a:rPr lang="en-US" altLang="zh-CN"/>
              <a:t> GWAS-eQTL </a:t>
            </a:r>
            <a:r>
              <a:rPr lang="zh-CN" altLang="en-US"/>
              <a:t>共定位分析</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3</a:t>
            </a:r>
            <a:r>
              <a:rPr lang="zh-CN" altLang="en-US"/>
              <a:t>个低频变异体</a:t>
            </a:r>
            <a:r>
              <a:rPr lang="en-US" altLang="zh-CN"/>
              <a:t> </a:t>
            </a:r>
            <a:r>
              <a:rPr lang="zh-CN" altLang="en-US"/>
              <a:t>也有比较显著的</a:t>
            </a:r>
            <a:r>
              <a:rPr lang="en-US" altLang="zh-CN"/>
              <a:t> eQTL </a:t>
            </a:r>
            <a:r>
              <a:rPr lang="zh-CN" altLang="en-US"/>
              <a:t>信号</a:t>
            </a:r>
            <a:r>
              <a:rPr lang="en-US" altLang="zh-CN"/>
              <a:t> </a:t>
            </a:r>
            <a:r>
              <a:rPr lang="zh-CN" altLang="en-US"/>
              <a:t>考虑到多重比较</a:t>
            </a:r>
            <a:r>
              <a:rPr lang="en-US" altLang="zh-CN"/>
              <a:t> BTN3A2 </a:t>
            </a:r>
            <a:r>
              <a:rPr lang="zh-CN" altLang="en-US"/>
              <a:t>与他的</a:t>
            </a:r>
            <a:r>
              <a:rPr lang="en-US" altLang="zh-CN"/>
              <a:t> </a:t>
            </a:r>
            <a:r>
              <a:rPr lang="zh-CN" altLang="en-US"/>
              <a:t>变体</a:t>
            </a:r>
            <a:r>
              <a:rPr lang="en-US" altLang="zh-CN"/>
              <a:t> </a:t>
            </a:r>
            <a:r>
              <a:rPr lang="zh-CN" altLang="en-US"/>
              <a:t>表现出了比较强的</a:t>
            </a:r>
            <a:r>
              <a:rPr lang="zh-CN" altLang="en-US"/>
              <a:t>相关性</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FIG A  </a:t>
            </a:r>
            <a:r>
              <a:rPr lang="zh-CN" altLang="en-US"/>
              <a:t>基因水平的</a:t>
            </a:r>
            <a:r>
              <a:rPr lang="en-US" altLang="zh-CN"/>
              <a:t>gwas</a:t>
            </a:r>
            <a:r>
              <a:rPr lang="zh-CN" altLang="en-US"/>
              <a:t>分析；曼哈顿图，横轴</a:t>
            </a:r>
            <a:r>
              <a:rPr lang="en-US" altLang="zh-CN"/>
              <a:t>chromosome </a:t>
            </a:r>
            <a:r>
              <a:rPr lang="zh-CN" altLang="en-US"/>
              <a:t>纵轴显著性取</a:t>
            </a:r>
            <a:r>
              <a:rPr lang="en-US" altLang="zh-CN"/>
              <a:t> -log10 </a:t>
            </a:r>
            <a:r>
              <a:rPr lang="zh-CN" altLang="en-US"/>
              <a:t>；作者使用了</a:t>
            </a:r>
            <a:r>
              <a:rPr lang="en-US" altLang="zh-CN"/>
              <a:t>  3268个至少有3个LoF变异的基因  </a:t>
            </a:r>
            <a:r>
              <a:rPr lang="zh-CN" altLang="en-US"/>
              <a:t>进行</a:t>
            </a:r>
            <a:r>
              <a:rPr lang="en-US" altLang="zh-CN"/>
              <a:t>CDSs中罕见变异(MAF &lt; 0.5%)的基因基础分析  BRCA2是最高信号，在FDR方法多次测试校正后，其风险相关性仍然显著 </a:t>
            </a:r>
            <a:endParaRPr lang="en-US" altLang="zh-CN"/>
          </a:p>
          <a:p>
            <a:r>
              <a:rPr lang="en-US" altLang="zh-CN"/>
              <a:t>FIG B </a:t>
            </a:r>
            <a:r>
              <a:rPr lang="zh-CN" altLang="en-US"/>
              <a:t>在</a:t>
            </a:r>
            <a:r>
              <a:rPr lang="en-US" altLang="zh-CN"/>
              <a:t>BRCA2 </a:t>
            </a:r>
            <a:r>
              <a:rPr lang="zh-CN" altLang="en-US"/>
              <a:t>的转录本中</a:t>
            </a:r>
            <a:r>
              <a:rPr lang="en-US" altLang="zh-CN"/>
              <a:t> </a:t>
            </a:r>
            <a:r>
              <a:rPr lang="zh-CN" altLang="en-US"/>
              <a:t>可发生</a:t>
            </a:r>
            <a:r>
              <a:rPr lang="en-US" altLang="zh-CN"/>
              <a:t>22</a:t>
            </a:r>
            <a:r>
              <a:rPr lang="zh-CN" altLang="en-US"/>
              <a:t>此</a:t>
            </a:r>
            <a:r>
              <a:rPr lang="en-US" altLang="zh-CN"/>
              <a:t> lof </a:t>
            </a:r>
            <a:r>
              <a:rPr lang="zh-CN" altLang="en-US"/>
              <a:t>突变</a:t>
            </a:r>
            <a:r>
              <a:rPr lang="en-US" altLang="zh-CN"/>
              <a:t> </a:t>
            </a:r>
            <a:r>
              <a:rPr lang="zh-CN" altLang="en-US"/>
              <a:t>不同颜色代表不同突变类型</a:t>
            </a:r>
            <a:r>
              <a:rPr lang="en-US" altLang="zh-CN"/>
              <a:t>  </a:t>
            </a:r>
            <a:endParaRPr lang="en-US" altLang="zh-CN"/>
          </a:p>
          <a:p>
            <a:endParaRPr lang="en-US" altLang="zh-CN"/>
          </a:p>
          <a:p>
            <a:r>
              <a:rPr lang="en-US" altLang="zh-CN"/>
              <a:t>FIG C </a:t>
            </a:r>
            <a:r>
              <a:rPr lang="zh-CN" altLang="en-US"/>
              <a:t>风险突变</a:t>
            </a:r>
            <a:r>
              <a:rPr lang="en-US" altLang="zh-CN"/>
              <a:t> </a:t>
            </a:r>
            <a:r>
              <a:rPr lang="zh-CN" altLang="en-US"/>
              <a:t>在</a:t>
            </a:r>
            <a:r>
              <a:rPr lang="en-US" altLang="zh-CN"/>
              <a:t> CPG </a:t>
            </a:r>
            <a:r>
              <a:rPr lang="zh-CN" altLang="en-US"/>
              <a:t>癌症易感基因中</a:t>
            </a:r>
            <a:r>
              <a:rPr lang="en-US" altLang="zh-CN"/>
              <a:t> </a:t>
            </a:r>
            <a:r>
              <a:rPr lang="zh-CN" altLang="en-US"/>
              <a:t>富集</a:t>
            </a:r>
            <a:endParaRPr lang="zh-CN" altLang="en-US"/>
          </a:p>
          <a:p>
            <a:endParaRPr lang="zh-CN" altLang="en-US"/>
          </a:p>
          <a:p>
            <a:r>
              <a:rPr lang="en-US" altLang="zh-CN"/>
              <a:t>FIG D </a:t>
            </a:r>
            <a:r>
              <a:rPr lang="zh-CN" altLang="en-US"/>
              <a:t>上方为患者携带的突变</a:t>
            </a:r>
            <a:r>
              <a:rPr lang="en-US" altLang="zh-CN"/>
              <a:t> </a:t>
            </a:r>
            <a:r>
              <a:rPr lang="zh-CN" altLang="en-US"/>
              <a:t>下方为对照的突变</a:t>
            </a:r>
            <a:r>
              <a:rPr lang="en-US" altLang="zh-CN"/>
              <a:t> </a:t>
            </a:r>
            <a:r>
              <a:rPr lang="zh-CN" altLang="en-US"/>
              <a:t>患者携带的突变更多</a:t>
            </a:r>
            <a:r>
              <a:rPr lang="en-US" altLang="zh-CN"/>
              <a:t> </a:t>
            </a:r>
            <a:r>
              <a:rPr lang="zh-CN" altLang="en-US"/>
              <a:t>纵轴突变书</a:t>
            </a:r>
            <a:r>
              <a:rPr lang="en-US" altLang="zh-CN"/>
              <a:t> </a:t>
            </a:r>
            <a:r>
              <a:rPr lang="zh-CN" altLang="en-US"/>
              <a:t>横轴为</a:t>
            </a:r>
            <a:r>
              <a:rPr lang="zh-CN" altLang="en-US"/>
              <a:t>基因名</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 </a:t>
            </a:r>
            <a:r>
              <a:rPr lang="zh-CN" altLang="en-US"/>
              <a:t>基于启动子</a:t>
            </a:r>
            <a:r>
              <a:rPr lang="en-US" altLang="zh-CN"/>
              <a:t>  </a:t>
            </a:r>
            <a:r>
              <a:rPr lang="zh-CN" altLang="en-US"/>
              <a:t>增强子</a:t>
            </a:r>
            <a:r>
              <a:rPr lang="en-US" altLang="zh-CN"/>
              <a:t> </a:t>
            </a:r>
            <a:r>
              <a:rPr lang="zh-CN" altLang="en-US"/>
              <a:t>再次进行</a:t>
            </a:r>
            <a:r>
              <a:rPr lang="en-US" altLang="zh-CN"/>
              <a:t> </a:t>
            </a:r>
            <a:r>
              <a:rPr lang="zh-CN" altLang="en-US"/>
              <a:t>关联分析（区域水平关联分析）</a:t>
            </a:r>
            <a:r>
              <a:rPr lang="en-US" altLang="zh-CN"/>
              <a:t> </a:t>
            </a:r>
            <a:r>
              <a:rPr lang="zh-CN" altLang="en-US"/>
              <a:t>使用了</a:t>
            </a:r>
            <a:r>
              <a:rPr lang="en-US" altLang="zh-CN"/>
              <a:t> 10041</a:t>
            </a:r>
            <a:r>
              <a:rPr lang="zh-CN" altLang="en-US"/>
              <a:t>个</a:t>
            </a:r>
            <a:r>
              <a:rPr lang="en-US" altLang="zh-CN"/>
              <a:t> </a:t>
            </a:r>
            <a:r>
              <a:rPr lang="zh-CN" altLang="en-US"/>
              <a:t>至少发生三次变异的区域</a:t>
            </a:r>
            <a:r>
              <a:rPr lang="en-US" altLang="zh-CN"/>
              <a:t>  </a:t>
            </a:r>
            <a:r>
              <a:rPr lang="zh-CN" altLang="en-US"/>
              <a:t>结果显示</a:t>
            </a:r>
            <a:r>
              <a:rPr lang="en-US" altLang="zh-CN"/>
              <a:t> BRCA2 </a:t>
            </a:r>
            <a:r>
              <a:rPr lang="zh-CN" altLang="en-US"/>
              <a:t>经过多重假设后</a:t>
            </a:r>
            <a:r>
              <a:rPr lang="en-US" altLang="zh-CN"/>
              <a:t> </a:t>
            </a:r>
            <a:r>
              <a:rPr lang="zh-CN" altLang="en-US"/>
              <a:t>依然达到显著水平</a:t>
            </a:r>
            <a:r>
              <a:rPr lang="en-US" altLang="zh-CN"/>
              <a:t> </a:t>
            </a:r>
            <a:r>
              <a:rPr lang="zh-CN" altLang="en-US"/>
              <a:t>使用另一个公共数据验证后</a:t>
            </a:r>
            <a:r>
              <a:rPr lang="en-US" altLang="zh-CN"/>
              <a:t> </a:t>
            </a:r>
            <a:r>
              <a:rPr lang="zh-CN" altLang="en-US"/>
              <a:t>得到了一致的</a:t>
            </a:r>
            <a:r>
              <a:rPr lang="zh-CN" altLang="en-US"/>
              <a:t>结果</a:t>
            </a:r>
            <a:endParaRPr lang="zh-CN" altLang="en-US"/>
          </a:p>
          <a:p>
            <a:endParaRPr lang="zh-CN" altLang="en-US"/>
          </a:p>
          <a:p>
            <a:endParaRPr lang="zh-CN" altLang="en-US"/>
          </a:p>
          <a:p>
            <a:r>
              <a:rPr lang="en-US" altLang="zh-CN"/>
              <a:t>C </a:t>
            </a:r>
            <a:r>
              <a:rPr lang="zh-CN" altLang="en-US"/>
              <a:t>随访年限</a:t>
            </a:r>
            <a:r>
              <a:rPr lang="en-US" altLang="zh-CN"/>
              <a:t> </a:t>
            </a:r>
            <a:r>
              <a:rPr lang="zh-CN" altLang="en-US"/>
              <a:t>启动子突变</a:t>
            </a:r>
            <a:r>
              <a:rPr lang="en-US" altLang="zh-CN"/>
              <a:t> </a:t>
            </a:r>
            <a:r>
              <a:rPr lang="zh-CN" altLang="en-US"/>
              <a:t>与</a:t>
            </a:r>
            <a:r>
              <a:rPr lang="en-US" altLang="zh-CN"/>
              <a:t> </a:t>
            </a:r>
            <a:r>
              <a:rPr lang="zh-CN" altLang="en-US"/>
              <a:t>发病率的关系</a:t>
            </a:r>
            <a:r>
              <a:rPr lang="en-US" altLang="zh-CN"/>
              <a:t> </a:t>
            </a:r>
            <a:r>
              <a:rPr lang="zh-CN" altLang="en-US"/>
              <a:t>下方数字代表随访</a:t>
            </a:r>
            <a:r>
              <a:rPr lang="zh-CN" altLang="en-US"/>
              <a:t>人数</a:t>
            </a:r>
            <a:endParaRPr lang="zh-CN" altLang="en-US"/>
          </a:p>
          <a:p>
            <a:endParaRPr lang="zh-CN" altLang="en-US"/>
          </a:p>
          <a:p>
            <a:r>
              <a:rPr lang="zh-CN" altLang="en-US"/>
              <a:t>？？？问题（为何该曼哈顿图</a:t>
            </a:r>
            <a:r>
              <a:rPr lang="en-US" altLang="zh-CN"/>
              <a:t> </a:t>
            </a:r>
            <a:r>
              <a:rPr lang="zh-CN" altLang="en-US"/>
              <a:t>没有出现</a:t>
            </a:r>
            <a:r>
              <a:rPr lang="en-US" altLang="zh-CN"/>
              <a:t> </a:t>
            </a:r>
            <a:r>
              <a:rPr lang="zh-CN" altLang="en-US"/>
              <a:t>点被托上去的</a:t>
            </a:r>
            <a:r>
              <a:rPr lang="zh-CN" altLang="en-US"/>
              <a:t>情况）</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BRCA2 TSS </a:t>
            </a:r>
            <a:r>
              <a:rPr lang="zh-CN" altLang="en-US"/>
              <a:t>区域变体</a:t>
            </a:r>
            <a:r>
              <a:rPr lang="en-US" altLang="zh-CN"/>
              <a:t> </a:t>
            </a:r>
            <a:r>
              <a:rPr lang="zh-CN" altLang="en-US"/>
              <a:t>示意图</a:t>
            </a:r>
            <a:r>
              <a:rPr lang="en-US" altLang="zh-CN"/>
              <a:t> Y </a:t>
            </a:r>
            <a:r>
              <a:rPr lang="zh-CN" altLang="en-US"/>
              <a:t>轴代表了</a:t>
            </a:r>
            <a:r>
              <a:rPr lang="en-US" altLang="zh-CN"/>
              <a:t> </a:t>
            </a:r>
            <a:r>
              <a:rPr lang="zh-CN" altLang="en-US"/>
              <a:t>每种变体携带者的</a:t>
            </a:r>
            <a:r>
              <a:rPr lang="zh-CN" altLang="en-US"/>
              <a:t>比例</a:t>
            </a:r>
            <a:endParaRPr lang="zh-CN" altLang="en-US"/>
          </a:p>
          <a:p>
            <a:endParaRPr lang="zh-CN" altLang="en-US"/>
          </a:p>
          <a:p>
            <a:r>
              <a:rPr lang="zh-CN" altLang="en-US"/>
              <a:t>蓝色代表实验集</a:t>
            </a:r>
            <a:r>
              <a:rPr lang="en-US" altLang="zh-CN"/>
              <a:t> </a:t>
            </a:r>
            <a:r>
              <a:rPr lang="zh-CN" altLang="en-US"/>
              <a:t>黄色为验证集</a:t>
            </a:r>
            <a:r>
              <a:rPr lang="en-US" altLang="zh-CN"/>
              <a:t>1 </a:t>
            </a:r>
            <a:r>
              <a:rPr lang="zh-CN" altLang="en-US"/>
              <a:t>灰色为验证集</a:t>
            </a:r>
            <a:r>
              <a:rPr lang="en-US" altLang="zh-CN"/>
              <a:t> 2</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D </a:t>
            </a:r>
            <a:r>
              <a:rPr lang="zh-CN" altLang="en-US"/>
              <a:t>突变后表达量显著</a:t>
            </a:r>
            <a:r>
              <a:rPr lang="zh-CN" altLang="en-US"/>
              <a:t>下调</a:t>
            </a:r>
            <a:endParaRPr lang="zh-CN" altLang="en-US"/>
          </a:p>
          <a:p>
            <a:endParaRPr lang="zh-CN" altLang="en-US"/>
          </a:p>
          <a:p>
            <a:r>
              <a:rPr lang="en-US" altLang="zh-CN"/>
              <a:t>E </a:t>
            </a:r>
            <a:r>
              <a:rPr lang="zh-CN" altLang="en-US"/>
              <a:t>突变后</a:t>
            </a:r>
            <a:r>
              <a:rPr lang="en-US" altLang="zh-CN"/>
              <a:t> </a:t>
            </a:r>
            <a:r>
              <a:rPr lang="zh-CN" altLang="en-US"/>
              <a:t>启动子活性也明显降低</a:t>
            </a:r>
            <a:r>
              <a:rPr lang="en-US" altLang="zh-CN"/>
              <a:t>  </a:t>
            </a:r>
            <a:r>
              <a:rPr lang="zh-CN" altLang="en-US"/>
              <a:t>（荧光素酶</a:t>
            </a:r>
            <a:r>
              <a:rPr lang="zh-CN" altLang="en-US"/>
              <a:t>法）</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总之，我们的研究表明，基于wgs的研究不仅提供了一个高质量的参考，极大地提高了基于阵列的遗传研究的效率，以识别额外的常见和低频易感变异，而且还有助于</a:t>
            </a:r>
            <a:r>
              <a:rPr lang="zh-CN" altLang="en-US"/>
              <a:t>揭示罕见致病变异的全貌。这些发现极大地拓宽了我们对肺癌遗传病因学的认识，并将最终提高肺癌的精确预防</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进行了迄今为止最大规模的非小细胞肺癌(NSCLC)全基因组测序(WGS)研究，研究对象包括6,004名中国血统的个体，以及23,049名通过SNP阵列进行基因分型的个体。我们构建了一个高质量的单倍型参考面板，并识别了20个常见和低频位点(次要等位基因频率[MAF] R 0.5%)，其中包括5个以前从未报道过的位点。对于罕见的功能缺失(LoF)变体(MAF &lt; 0.5%)，我们发现BRCA2和18个其他癌症易感性基因影响5.29%的非小细胞肺癌个体，98.91%(183中的181)的LoF变体之前没有与非小细胞肺癌风险联系起来。BRCA2的启动子变体对NSCLC风险也有显著影响，其患病率与BRCA2 LoF变体相当。这些关联在一项包括4,410人的独立病例对照研究和一项包括23,826人的前瞻性队列研究中得到验证。我们的研究结果不仅为未来基于阵列的关联研究提供了高质量的参考面板，而且描绘了NSCLC罕见致病变异的全貌。</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基因组数据的定向和填充（Phasing and Imputation）：定向即分型</a:t>
            </a:r>
            <a:r>
              <a:rPr lang="en-US" altLang="zh-CN"/>
              <a:t> </a:t>
            </a:r>
            <a:r>
              <a:rPr lang="zh-CN" altLang="en-US"/>
              <a:t>将等位基因按照来源进行填充</a:t>
            </a:r>
            <a:r>
              <a:rPr lang="en-US" altLang="zh-CN"/>
              <a:t> </a:t>
            </a:r>
            <a:r>
              <a:rPr lang="zh-CN" altLang="en-US"/>
              <a:t>即按照父母本来源分为两类</a:t>
            </a:r>
            <a:r>
              <a:rPr lang="en-US" altLang="zh-CN"/>
              <a:t>  </a:t>
            </a:r>
            <a:endParaRPr lang="en-US" altLang="zh-CN"/>
          </a:p>
          <a:p>
            <a:r>
              <a:rPr lang="zh-CN" altLang="en-US"/>
              <a:t>填充：对基因型缺失的位点进行填补（Imputation）对这个位点的基因型规律进行总结，然后对缺失位点归到某类中</a:t>
            </a:r>
            <a:r>
              <a:rPr lang="en-US" altLang="zh-CN"/>
              <a:t>   遗传性缺失</a:t>
            </a:r>
            <a:r>
              <a:rPr lang="zh-CN" altLang="en-US"/>
              <a:t>：突变造成的缺失；</a:t>
            </a:r>
            <a:r>
              <a:rPr lang="en-US" altLang="zh-CN"/>
              <a:t>  技术型缺失</a:t>
            </a:r>
            <a:r>
              <a:rPr lang="zh-CN" altLang="en-US"/>
              <a:t>：测序深度不够</a:t>
            </a:r>
            <a:r>
              <a:rPr lang="zh-CN" altLang="en-US"/>
              <a:t>导致</a:t>
            </a:r>
            <a:endParaRPr lang="zh-CN" altLang="en-US"/>
          </a:p>
          <a:p>
            <a:endParaRPr lang="zh-CN" altLang="en-US"/>
          </a:p>
          <a:p>
            <a:r>
              <a:rPr lang="en-US" altLang="zh-CN"/>
              <a:t>gene/region-level association : </a:t>
            </a:r>
            <a:r>
              <a:rPr lang="zh-CN" altLang="en-US"/>
              <a:t>基因</a:t>
            </a:r>
            <a:r>
              <a:rPr lang="en-US" altLang="zh-CN"/>
              <a:t> </a:t>
            </a:r>
            <a:r>
              <a:rPr lang="zh-CN" altLang="en-US"/>
              <a:t>区域水平突变</a:t>
            </a:r>
            <a:r>
              <a:rPr lang="zh-CN" altLang="en-US"/>
              <a:t>关联分析</a:t>
            </a:r>
            <a:endParaRPr lang="zh-CN" altLang="en-US"/>
          </a:p>
          <a:p>
            <a:endParaRPr lang="zh-CN" altLang="en-US"/>
          </a:p>
          <a:p>
            <a:r>
              <a:rPr lang="zh-CN" altLang="en-US"/>
              <a:t>最后进行风险评估</a:t>
            </a:r>
            <a:r>
              <a:rPr lang="en-US" altLang="zh-CN"/>
              <a:t>   </a:t>
            </a:r>
            <a:r>
              <a:rPr lang="zh-CN" altLang="en-US"/>
              <a:t>横轴为跟进年限</a:t>
            </a:r>
            <a:r>
              <a:rPr lang="en-US" altLang="zh-CN"/>
              <a:t> </a:t>
            </a:r>
            <a:r>
              <a:rPr lang="zh-CN" altLang="en-US"/>
              <a:t>纵轴为</a:t>
            </a:r>
            <a:r>
              <a:rPr lang="en-US" altLang="zh-CN"/>
              <a:t> </a:t>
            </a:r>
            <a:r>
              <a:rPr lang="zh-CN" altLang="en-US"/>
              <a:t>累计发病率</a:t>
            </a:r>
            <a:r>
              <a:rPr lang="en-US" altLang="zh-CN"/>
              <a:t>  </a:t>
            </a:r>
            <a:r>
              <a:rPr lang="zh-CN" altLang="en-US"/>
              <a:t>黄色为携带突变人群</a:t>
            </a:r>
            <a:r>
              <a:rPr lang="en-US" altLang="zh-CN"/>
              <a:t>  </a:t>
            </a:r>
            <a:r>
              <a:rPr lang="zh-CN" altLang="en-US"/>
              <a:t>蓝色为不携带突变的</a:t>
            </a:r>
            <a:r>
              <a:rPr lang="zh-CN" altLang="en-US"/>
              <a:t>人群</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这里是</a:t>
            </a:r>
            <a:r>
              <a:rPr lang="en-US" altLang="zh-CN"/>
              <a:t> </a:t>
            </a:r>
            <a:r>
              <a:rPr lang="zh-CN" altLang="en-US"/>
              <a:t>该文章的</a:t>
            </a:r>
            <a:r>
              <a:rPr lang="en-US" altLang="zh-CN"/>
              <a:t> 4 </a:t>
            </a:r>
            <a:r>
              <a:rPr lang="zh-CN" altLang="en-US"/>
              <a:t>个</a:t>
            </a:r>
            <a:r>
              <a:rPr lang="zh-CN" altLang="en-US"/>
              <a:t>亮点</a:t>
            </a:r>
            <a:endParaRPr lang="zh-CN" altLang="en-US"/>
          </a:p>
          <a:p>
            <a:endParaRPr lang="zh-CN" altLang="en-US"/>
          </a:p>
          <a:p>
            <a:r>
              <a:rPr lang="en-US" altLang="zh-CN"/>
              <a:t>1. WGS 2984</a:t>
            </a:r>
            <a:r>
              <a:rPr lang="zh-CN" altLang="en-US"/>
              <a:t>个患者和</a:t>
            </a:r>
            <a:r>
              <a:rPr lang="en-US" altLang="zh-CN"/>
              <a:t> 3020</a:t>
            </a:r>
            <a:r>
              <a:rPr lang="zh-CN" altLang="en-US"/>
              <a:t>个对照</a:t>
            </a:r>
            <a:r>
              <a:rPr lang="en-US" altLang="zh-CN"/>
              <a:t>  </a:t>
            </a:r>
            <a:r>
              <a:rPr lang="zh-CN" altLang="en-US"/>
              <a:t>群体数量</a:t>
            </a:r>
            <a:r>
              <a:rPr lang="zh-CN" altLang="en-US"/>
              <a:t>充足</a:t>
            </a:r>
            <a:endParaRPr lang="zh-CN" altLang="en-US"/>
          </a:p>
          <a:p>
            <a:endParaRPr lang="zh-CN" altLang="en-US"/>
          </a:p>
          <a:p>
            <a:r>
              <a:rPr lang="en-US" altLang="zh-CN"/>
              <a:t>2. </a:t>
            </a:r>
            <a:r>
              <a:rPr lang="zh-CN" altLang="en-US"/>
              <a:t>基于高质量参考基因组，找到了</a:t>
            </a:r>
            <a:r>
              <a:rPr lang="en-US" altLang="zh-CN"/>
              <a:t> 5</a:t>
            </a:r>
            <a:r>
              <a:rPr lang="zh-CN" altLang="en-US"/>
              <a:t>个常见、</a:t>
            </a:r>
            <a:r>
              <a:rPr lang="zh-CN" altLang="en-US"/>
              <a:t>低频突变位点</a:t>
            </a:r>
            <a:endParaRPr lang="zh-CN" altLang="en-US"/>
          </a:p>
          <a:p>
            <a:endParaRPr lang="zh-CN" altLang="en-US"/>
          </a:p>
          <a:p>
            <a:r>
              <a:rPr lang="en-US" altLang="zh-CN"/>
              <a:t>3. </a:t>
            </a:r>
            <a:r>
              <a:rPr lang="zh-CN" altLang="en-US"/>
              <a:t>找到了一些稀有的功能丧失突变</a:t>
            </a:r>
            <a:r>
              <a:rPr lang="en-US" altLang="zh-CN"/>
              <a:t> </a:t>
            </a:r>
            <a:endParaRPr lang="en-US" altLang="zh-CN"/>
          </a:p>
          <a:p>
            <a:endParaRPr lang="en-US" altLang="zh-CN"/>
          </a:p>
          <a:p>
            <a:r>
              <a:rPr lang="en-US" altLang="zh-CN"/>
              <a:t>4. </a:t>
            </a:r>
            <a:r>
              <a:rPr lang="zh-CN" altLang="en-US"/>
              <a:t>发现</a:t>
            </a:r>
            <a:r>
              <a:rPr lang="en-US" altLang="zh-CN"/>
              <a:t> promoter </a:t>
            </a:r>
            <a:r>
              <a:rPr lang="zh-CN" altLang="en-US"/>
              <a:t>区域产生突变</a:t>
            </a:r>
            <a:r>
              <a:rPr lang="en-US" altLang="zh-CN"/>
              <a:t> </a:t>
            </a:r>
            <a:r>
              <a:rPr lang="zh-CN" altLang="en-US"/>
              <a:t>也会增加患病</a:t>
            </a:r>
            <a:r>
              <a:rPr lang="zh-CN" altLang="en-US"/>
              <a:t>风险</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背景部分</a:t>
            </a:r>
            <a:r>
              <a:rPr lang="en-US" altLang="zh-CN"/>
              <a:t> </a:t>
            </a:r>
            <a:r>
              <a:rPr lang="zh-CN" altLang="en-US"/>
              <a:t>简化</a:t>
            </a:r>
            <a:r>
              <a:rPr lang="zh-CN" altLang="en-US"/>
              <a:t>来讲</a:t>
            </a:r>
            <a:endParaRPr lang="zh-CN" altLang="en-US"/>
          </a:p>
          <a:p>
            <a:r>
              <a:rPr lang="en-US" altLang="zh-CN"/>
              <a:t>1. </a:t>
            </a:r>
            <a:r>
              <a:rPr lang="zh-CN" altLang="en-US"/>
              <a:t>介绍了肺癌是中国和世界上发病率和死亡率最高的疾病，而非小细胞肺癌在肺癌的分型中又占了</a:t>
            </a:r>
            <a:r>
              <a:rPr lang="en-US" altLang="zh-CN"/>
              <a:t>85%</a:t>
            </a:r>
            <a:r>
              <a:rPr lang="zh-CN" altLang="en-US"/>
              <a:t>。吸烟是主要的肺癌发生因素，但是遗传因素也会影响肺癌的发生。（研究基因层面的疾病，一般首先说明</a:t>
            </a:r>
            <a:r>
              <a:rPr lang="zh-CN" altLang="en-US"/>
              <a:t>遗传力）</a:t>
            </a:r>
            <a:endParaRPr lang="zh-CN" altLang="en-US"/>
          </a:p>
          <a:p>
            <a:endParaRPr lang="zh-CN" altLang="en-US"/>
          </a:p>
          <a:p>
            <a:r>
              <a:rPr lang="en-US" altLang="zh-CN"/>
              <a:t>2. </a:t>
            </a:r>
            <a:r>
              <a:rPr lang="zh-CN" altLang="en-US"/>
              <a:t>介绍了已有的研究成果</a:t>
            </a:r>
            <a:r>
              <a:rPr lang="en-US" altLang="zh-CN"/>
              <a:t> 45</a:t>
            </a:r>
            <a:r>
              <a:rPr lang="zh-CN" altLang="en-US"/>
              <a:t>个相关基因与疾病的发生有关。但是所使用到的做</a:t>
            </a:r>
            <a:r>
              <a:rPr lang="en-US" altLang="zh-CN"/>
              <a:t>gwas</a:t>
            </a:r>
            <a:r>
              <a:rPr lang="zh-CN" altLang="en-US"/>
              <a:t>的群体是欧洲人种，并且现在主要的参考内容都是基于欧洲人种，例如</a:t>
            </a:r>
            <a:r>
              <a:rPr lang="en-US" altLang="zh-CN"/>
              <a:t>1000</a:t>
            </a:r>
            <a:r>
              <a:rPr lang="zh-CN" altLang="en-US"/>
              <a:t>基因组计划（</a:t>
            </a:r>
            <a:r>
              <a:rPr lang="en-US" altLang="zh-CN"/>
              <a:t>1KG</a:t>
            </a:r>
            <a:r>
              <a:rPr lang="zh-CN" altLang="en-US"/>
              <a:t>），单倍型参考联盟（</a:t>
            </a:r>
            <a:r>
              <a:rPr lang="en-US" altLang="zh-CN"/>
              <a:t>HRC</a:t>
            </a:r>
            <a:r>
              <a:rPr lang="zh-CN" altLang="en-US"/>
              <a:t>）等，而最近研究中</a:t>
            </a:r>
            <a:r>
              <a:rPr lang="zh-CN" altLang="en-US"/>
              <a:t>以中国人群体作为</a:t>
            </a:r>
            <a:r>
              <a:rPr lang="en-US" altLang="zh-CN"/>
              <a:t>gwas</a:t>
            </a:r>
            <a:r>
              <a:rPr lang="zh-CN" altLang="en-US"/>
              <a:t>对象</a:t>
            </a:r>
            <a:r>
              <a:rPr lang="en-US" altLang="zh-CN"/>
              <a:t> </a:t>
            </a:r>
            <a:r>
              <a:rPr lang="zh-CN" altLang="en-US"/>
              <a:t>研究又找到了</a:t>
            </a:r>
            <a:r>
              <a:rPr lang="en-US" altLang="zh-CN"/>
              <a:t>6</a:t>
            </a:r>
            <a:r>
              <a:rPr lang="zh-CN" altLang="en-US"/>
              <a:t>个相关基因座</a:t>
            </a:r>
            <a:r>
              <a:rPr lang="en-US" altLang="zh-CN"/>
              <a:t> </a:t>
            </a:r>
            <a:r>
              <a:rPr lang="zh-CN" altLang="en-US"/>
              <a:t>因此使用不同群体对于疾病基因座定位</a:t>
            </a:r>
            <a:r>
              <a:rPr lang="zh-CN" altLang="en-US"/>
              <a:t>有所区别。</a:t>
            </a:r>
            <a:endParaRPr lang="zh-CN" altLang="en-US"/>
          </a:p>
          <a:p>
            <a:endParaRPr lang="zh-CN" altLang="en-US"/>
          </a:p>
          <a:p>
            <a:r>
              <a:rPr lang="en-US" altLang="zh-CN"/>
              <a:t>3. </a:t>
            </a:r>
            <a:r>
              <a:rPr lang="zh-CN" altLang="en-US"/>
              <a:t>当前</a:t>
            </a:r>
            <a:r>
              <a:rPr lang="en-US" altLang="zh-CN"/>
              <a:t>NSCLC</a:t>
            </a:r>
            <a:r>
              <a:rPr lang="zh-CN" altLang="en-US"/>
              <a:t>研究主要是基于已有的候选基因</a:t>
            </a:r>
            <a:r>
              <a:rPr lang="en-US" altLang="zh-CN"/>
              <a:t> </a:t>
            </a:r>
            <a:r>
              <a:rPr lang="zh-CN" altLang="en-US"/>
              <a:t>而不是全基因组水平上的。同时</a:t>
            </a:r>
            <a:r>
              <a:rPr lang="en-US" altLang="zh-CN"/>
              <a:t> </a:t>
            </a:r>
            <a:r>
              <a:rPr lang="zh-CN" altLang="en-US"/>
              <a:t>外显子只占基因组很少一部分。非编码区域占的多，并且会影响基因的</a:t>
            </a:r>
            <a:r>
              <a:rPr lang="zh-CN" altLang="en-US"/>
              <a:t>表达，</a:t>
            </a:r>
            <a:r>
              <a:rPr lang="zh-CN" altLang="en-US"/>
              <a:t>但研究的少。</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我们对从NJLCC招募的3043名非小细胞肺癌患者和3084名无癌对照者进行了WGS (30X)检查。对所有原始数据进行统一处理，并通过标准化的Burrows-Wheeler Aligner (BWA)-Genome Analysis Toolkit (GATK)管道执行联合变量调用(McKenna等，2010)。在样本水平经过严格的质量控制后，我们共纳入2,984例受影响个体和3,020例对照个体进行进一步分析(图1A;表S1)</a:t>
            </a:r>
            <a:endParaRPr lang="zh-CN" altLang="en-US"/>
          </a:p>
          <a:p>
            <a:endParaRPr lang="zh-CN" altLang="en-US"/>
          </a:p>
          <a:p>
            <a:r>
              <a:rPr lang="zh-CN" altLang="en-US"/>
              <a:t>主成分分析显示所有参与者都是汉族人，且祖先高度匹配(图1B)。进一步的变异质量控制确定了100,565,590个短变异(图S1A)，包括91,942,266个(91.43%)单核苷酸变异(SNVs)和8,623,324个(8.57%)小于或小于50 bp的小插入或删除(indels)(图1C)。在本研究中，只有8079426个(8.79%)snv和1082986个(12.56%)索引被认为是常见和低频(MAF≥0.5%)，其中99.64%在gnomAD数据库中被记录。绝大多数变异是罕见的(MAF &lt; 0.5%;91.21%的SNVs和87.44%的invs)，其中77.30%的罕见变异为单子或双子(图1C)。与常见和低频变体不同，我们发现的68.59%(62,694,229/91,403,178)的罕见变体(即单子、双子和MAF &lt; 0.5%的其他变体)从gnomAD数据库中缺失(图1D)。</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fig A</a:t>
            </a:r>
            <a:r>
              <a:rPr lang="zh-CN" altLang="en-US"/>
              <a:t>：</a:t>
            </a:r>
            <a:r>
              <a:rPr lang="en-US" altLang="zh-CN"/>
              <a:t>DHS:</a:t>
            </a:r>
            <a:r>
              <a:rPr lang="zh-CN" altLang="en-US"/>
              <a:t>DNA酶高敏感位点</a:t>
            </a:r>
            <a:r>
              <a:rPr lang="en-US" altLang="zh-CN"/>
              <a:t> </a:t>
            </a:r>
            <a:endParaRPr lang="en-US" altLang="zh-CN"/>
          </a:p>
          <a:p>
            <a:r>
              <a:rPr lang="en-US" altLang="zh-CN"/>
              <a:t>phylopway 46:</a:t>
            </a:r>
            <a:r>
              <a:rPr lang="zh-CN" altLang="en-US"/>
              <a:t>基于46个哺乳动物物种的多序列比对得到位点的保守性分值，分值越大，位点越保守。该分值考虑的是变异位点的保守性，而非考虑该位点上的碱基，所以无论该位点上是同义突变还是非同义突变，score都相同。该分值用来寻找具有功能重要性的位点，利用这些score值，能够推断出疾病易感性位点</a:t>
            </a:r>
            <a:endParaRPr lang="zh-CN" altLang="en-US"/>
          </a:p>
          <a:p>
            <a:endParaRPr lang="zh-CN" altLang="en-US"/>
          </a:p>
          <a:p>
            <a:r>
              <a:rPr lang="en-US" altLang="zh-CN"/>
              <a:t>fig B:PAC</a:t>
            </a:r>
            <a:r>
              <a:rPr lang="zh-CN" altLang="en-US"/>
              <a:t>图像，根据血统聚类</a:t>
            </a:r>
            <a:r>
              <a:rPr lang="en-US" altLang="zh-CN"/>
              <a:t> </a:t>
            </a:r>
            <a:r>
              <a:rPr lang="zh-CN" altLang="en-US"/>
              <a:t>两个图实际上是一个</a:t>
            </a:r>
            <a:r>
              <a:rPr lang="en-US" altLang="zh-CN"/>
              <a:t> </a:t>
            </a:r>
            <a:r>
              <a:rPr lang="zh-CN" altLang="en-US"/>
              <a:t>将圈中放大得到第二张图片</a:t>
            </a:r>
            <a:endParaRPr lang="en-US" altLang="zh-CN"/>
          </a:p>
          <a:p>
            <a:r>
              <a:rPr lang="en-US" altLang="zh-CN"/>
              <a:t>AFR </a:t>
            </a:r>
            <a:r>
              <a:rPr lang="zh-CN" altLang="en-US"/>
              <a:t>非洲人；</a:t>
            </a:r>
            <a:r>
              <a:rPr lang="en-US" altLang="zh-CN"/>
              <a:t>AMR </a:t>
            </a:r>
            <a:r>
              <a:rPr lang="zh-CN" altLang="en-US"/>
              <a:t>混血美国人；</a:t>
            </a:r>
            <a:r>
              <a:rPr lang="en-US" altLang="zh-CN"/>
              <a:t>CDX </a:t>
            </a:r>
            <a:r>
              <a:rPr lang="zh-CN" altLang="en-US"/>
              <a:t>西双版纳地区中国傣族人；</a:t>
            </a:r>
            <a:r>
              <a:rPr lang="en-US" altLang="zh-CN"/>
              <a:t>CHB </a:t>
            </a:r>
            <a:r>
              <a:rPr lang="zh-CN" altLang="en-US"/>
              <a:t>中国北京汉人；</a:t>
            </a:r>
            <a:r>
              <a:rPr lang="en-US" altLang="zh-CN"/>
              <a:t>CHS </a:t>
            </a:r>
            <a:r>
              <a:rPr lang="zh-CN" altLang="en-US"/>
              <a:t>中国南方汉人；</a:t>
            </a:r>
            <a:r>
              <a:rPr lang="en-US" altLang="zh-CN"/>
              <a:t>KHV </a:t>
            </a:r>
            <a:r>
              <a:rPr lang="zh-CN" altLang="en-US"/>
              <a:t>越南人；</a:t>
            </a:r>
            <a:r>
              <a:rPr lang="en-US" altLang="zh-CN"/>
              <a:t>JPT </a:t>
            </a:r>
            <a:r>
              <a:rPr lang="zh-CN" altLang="en-US"/>
              <a:t>日本人；</a:t>
            </a:r>
            <a:r>
              <a:rPr lang="en-US" altLang="zh-CN"/>
              <a:t>EAS </a:t>
            </a:r>
            <a:r>
              <a:rPr lang="zh-CN" altLang="en-US"/>
              <a:t>东亚人；</a:t>
            </a:r>
            <a:r>
              <a:rPr lang="en-US" altLang="zh-CN"/>
              <a:t>EUR </a:t>
            </a:r>
            <a:r>
              <a:rPr lang="zh-CN" altLang="en-US"/>
              <a:t>欧洲人</a:t>
            </a:r>
            <a:endParaRPr lang="zh-CN" altLang="en-US"/>
          </a:p>
          <a:p>
            <a:r>
              <a:rPr lang="en-US" altLang="zh-CN"/>
              <a:t>fig C</a:t>
            </a:r>
            <a:r>
              <a:rPr lang="zh-CN" altLang="en-US"/>
              <a:t>：</a:t>
            </a:r>
            <a:r>
              <a:rPr lang="en-US" altLang="zh-CN"/>
              <a:t>MAF</a:t>
            </a:r>
            <a:r>
              <a:rPr lang="zh-CN" altLang="en-US"/>
              <a:t>：最小等位基因</a:t>
            </a:r>
            <a:r>
              <a:rPr lang="zh-CN" altLang="en-US"/>
              <a:t>频率</a:t>
            </a:r>
            <a:endParaRPr lang="zh-CN" altLang="en-US"/>
          </a:p>
          <a:p>
            <a:r>
              <a:rPr lang="en-US" altLang="zh-CN"/>
              <a:t>singleton </a:t>
            </a:r>
            <a:r>
              <a:rPr lang="zh-CN" altLang="en-US"/>
              <a:t>：</a:t>
            </a:r>
            <a:r>
              <a:rPr lang="en-US" altLang="zh-CN"/>
              <a:t> </a:t>
            </a:r>
            <a:r>
              <a:rPr lang="zh-CN" altLang="en-US"/>
              <a:t>个体中出现了一个突变，并且该基因是杂合子（杂合子基因其中一个发生</a:t>
            </a:r>
            <a:r>
              <a:rPr lang="zh-CN" altLang="en-US"/>
              <a:t>突变）</a:t>
            </a:r>
            <a:endParaRPr lang="en-US" altLang="zh-CN"/>
          </a:p>
          <a:p>
            <a:r>
              <a:rPr lang="en-US" altLang="zh-CN"/>
              <a:t>doubleton</a:t>
            </a:r>
            <a:r>
              <a:rPr lang="zh-CN" altLang="en-US"/>
              <a:t>：个体中出现了一个突变，并且该基因是纯合子（纯合子其中一个基因发生了</a:t>
            </a:r>
            <a:r>
              <a:rPr lang="zh-CN" altLang="en-US"/>
              <a:t>突变）</a:t>
            </a:r>
            <a:endParaRPr lang="zh-CN" altLang="en-US"/>
          </a:p>
          <a:p>
            <a:endParaRPr lang="zh-CN" altLang="en-US"/>
          </a:p>
          <a:p>
            <a:r>
              <a:rPr lang="en-US" altLang="zh-CN"/>
              <a:t>fig D</a:t>
            </a:r>
            <a:r>
              <a:rPr lang="zh-CN" altLang="en-US"/>
              <a:t>：统计各种突变在数据库中出现的次数</a:t>
            </a:r>
            <a:r>
              <a:rPr lang="en-US" altLang="zh-CN"/>
              <a:t> </a:t>
            </a:r>
            <a:r>
              <a:rPr lang="zh-CN" altLang="en-US"/>
              <a:t>和</a:t>
            </a:r>
            <a:r>
              <a:rPr lang="en-US" altLang="zh-CN"/>
              <a:t> novel </a:t>
            </a:r>
            <a:r>
              <a:rPr lang="zh-CN" altLang="en-US"/>
              <a:t>数量</a:t>
            </a:r>
            <a:endParaRPr lang="zh-CN" altLang="en-US"/>
          </a:p>
          <a:p>
            <a:endParaRPr lang="zh-CN" altLang="en-US"/>
          </a:p>
          <a:p>
            <a:r>
              <a:rPr lang="en-US" altLang="zh-CN"/>
              <a:t>fig E</a:t>
            </a:r>
            <a:r>
              <a:rPr lang="zh-CN" altLang="en-US"/>
              <a:t>：横轴为最小等位基因频率</a:t>
            </a:r>
            <a:r>
              <a:rPr lang="en-US" altLang="zh-CN"/>
              <a:t>  </a:t>
            </a:r>
            <a:r>
              <a:rPr lang="zh-CN" altLang="en-US"/>
              <a:t>纵轴为决定系数</a:t>
            </a:r>
            <a:r>
              <a:rPr lang="en-US" altLang="zh-CN"/>
              <a:t>  Rsq</a:t>
            </a:r>
            <a:r>
              <a:rPr lang="zh-CN" altLang="en-US"/>
              <a:t>：</a:t>
            </a:r>
            <a:r>
              <a:rPr lang="en-US" altLang="zh-CN"/>
              <a:t>R-square </a:t>
            </a:r>
            <a:r>
              <a:rPr lang="zh-CN" altLang="en-US"/>
              <a:t>决定系数</a:t>
            </a:r>
            <a:r>
              <a:rPr lang="en-US" altLang="zh-CN"/>
              <a:t> </a:t>
            </a:r>
            <a:r>
              <a:rPr lang="zh-CN" altLang="en-US"/>
              <a:t>这里作者想要说明</a:t>
            </a:r>
            <a:r>
              <a:rPr lang="en-US" altLang="zh-CN"/>
              <a:t> </a:t>
            </a:r>
            <a:r>
              <a:rPr lang="zh-CN" altLang="en-US"/>
              <a:t>做的比</a:t>
            </a:r>
            <a:r>
              <a:rPr lang="en-US" altLang="zh-CN"/>
              <a:t> 1KG </a:t>
            </a:r>
            <a:r>
              <a:rPr lang="zh-CN" altLang="en-US"/>
              <a:t>第三阶段更好</a:t>
            </a:r>
            <a:r>
              <a:rPr lang="en-US" altLang="zh-CN"/>
              <a:t>     </a:t>
            </a:r>
            <a:endParaRPr lang="en-US" altLang="zh-CN"/>
          </a:p>
          <a:p>
            <a:endParaRPr lang="en-US" altLang="zh-CN"/>
          </a:p>
          <a:p>
            <a:r>
              <a:rPr lang="en-US" altLang="zh-CN"/>
              <a:t>fig F</a:t>
            </a:r>
            <a:r>
              <a:rPr lang="zh-CN" altLang="en-US"/>
              <a:t>：基于两个不同的基因组做出的结果，横轴同上</a:t>
            </a:r>
            <a:r>
              <a:rPr lang="en-US" altLang="zh-CN"/>
              <a:t> </a:t>
            </a:r>
            <a:r>
              <a:rPr lang="zh-CN" altLang="en-US"/>
              <a:t>纵轴为</a:t>
            </a:r>
            <a:r>
              <a:rPr lang="en-US" altLang="zh-CN"/>
              <a:t> call </a:t>
            </a:r>
            <a:r>
              <a:rPr lang="zh-CN" altLang="en-US"/>
              <a:t>到的变异数量</a:t>
            </a:r>
            <a:r>
              <a:rPr lang="en-US" altLang="zh-CN"/>
              <a:t> </a:t>
            </a:r>
            <a:r>
              <a:rPr lang="zh-CN" altLang="en-US"/>
              <a:t>图例为估算和实测的比例</a:t>
            </a:r>
            <a:r>
              <a:rPr lang="en-US" altLang="zh-CN"/>
              <a:t> </a:t>
            </a:r>
            <a:r>
              <a:rPr lang="zh-CN" altLang="en-US"/>
              <a:t>均高于</a:t>
            </a:r>
            <a:r>
              <a:rPr lang="en-US" altLang="zh-CN"/>
              <a:t> 1KG P3</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我们首先使用3020个不相关的无癌对照个体的WGS数据构建NJLCC单倍型参考面板，然后将我们之前发表的基于阵列的GWAS (Dai等人，2019)，包括11,256名NSCLC个体和11,793名对照个体(图1A)。</a:t>
            </a:r>
            <a:endParaRPr lang="zh-CN" altLang="en-US"/>
          </a:p>
          <a:p>
            <a:endParaRPr lang="zh-CN" altLang="en-US"/>
          </a:p>
          <a:p>
            <a:r>
              <a:rPr lang="zh-CN" altLang="en-US"/>
              <a:t>NJLCC参考面板由6040个中国单倍型组成，其中snv 34,543,265个，inddel3,847182个。</a:t>
            </a:r>
            <a:endParaRPr lang="zh-CN" altLang="en-US"/>
          </a:p>
          <a:p>
            <a:endParaRPr lang="zh-CN" altLang="en-US"/>
          </a:p>
          <a:p>
            <a:r>
              <a:rPr lang="zh-CN" altLang="en-US"/>
              <a:t>为了评估参考面板的imputation性能，我们计算了每个imputation变体的估计r -平方(Rsq)相关性，发现NJLCC参考面板在所有MAF箱中优于1KGP Phase 3 (1KGP3) (Genomes Project et al.， 2015)参考，其中中值Rsq在NJLCC imputation数据中更高(p &lt; 0.01)(图1E)。</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由于在WGS中鉴定的大多数罕见变异(MAF &lt; 0.5%)是难以推断的单基因或双基因(图1C)，我们使用WGS数据对2984个受影响个体和3020个对照个体进行负担检验，通过基于编码序列(CDS)或调控区域(即启动子和增强子)聚集罕见变异进行关联分析。所有91,403,178个稀有变种都被纳入分析。为了更好地评估这些变异的功能，我们首先基于来自基因型-组织表达(GTEx)门的427个正常肺组织和来自NJLCC的116个NSCLC肿瘤及相邻正常对的mRNA表达数据，定义了16278个蛋白编码基因的33,619个肺表达编码转录本(图1A)，然后进行转录本表达感知注释和功能优先级排序。对于位于CDS和侧翼2-bp区域的变异，我们采用并扩展了</a:t>
            </a:r>
            <a:endParaRPr lang="zh-CN" altLang="en-US"/>
          </a:p>
          <a:p>
            <a:endParaRPr lang="zh-CN" altLang="en-US">
              <a:solidFill>
                <a:srgbClr val="FF0000"/>
              </a:solidFill>
            </a:endParaRPr>
          </a:p>
          <a:p>
            <a:r>
              <a:rPr lang="zh-CN" altLang="en-US">
                <a:solidFill>
                  <a:srgbClr val="FF0000"/>
                </a:solidFill>
              </a:rPr>
              <a:t>美国医学遗传学和基因组学学院(ACMG)-分子病理学协会(AMP)指南</a:t>
            </a:r>
            <a:endParaRPr lang="zh-CN" altLang="en-US">
              <a:solidFill>
                <a:srgbClr val="FF0000"/>
              </a:solidFill>
            </a:endParaRPr>
          </a:p>
          <a:p>
            <a:endParaRPr lang="zh-CN" altLang="en-US">
              <a:solidFill>
                <a:srgbClr val="FF0000"/>
              </a:solidFill>
            </a:endParaRPr>
          </a:p>
          <a:p>
            <a:r>
              <a:rPr lang="zh-CN" altLang="en-US">
                <a:solidFill>
                  <a:srgbClr val="FF0000"/>
                </a:solidFill>
              </a:rPr>
              <a:t>来确定致病性</a:t>
            </a:r>
            <a:r>
              <a:rPr lang="zh-CN" altLang="en-US"/>
              <a:t>;我们鉴定了65234个LoF变体，包括1905个clinvar定义的致病性(P)或可能致病性(LP) LoF变体(cpLoFs)和63329个假定的P LoF变体(ppLoFs)(图1A)。对于根据哺乳动物基因组功能注释(FANTOM)数据库的转录起始位点定义的肺表达编码转录本的启动子区域(Consortium et al.， 2014)，我们生成了一个综合评分，以优先考虑可能影响启动子活性的变体(235,026个变体;图1 a)。对于整合正常肺组织和A549细胞系中H3K27乙酰化(H3K27ac)的dna -seq和染色质免疫沉淀法测序(ChIP-seq)数据定义的肺活性增强子区域，我们重新分析了A549细胞系的高通量染色体构象捕获(Hi-C)数据，结果有18081个增强子具有靶向基因(539,093个变异)(图1A)。</a:t>
            </a:r>
            <a:endParaRPr lang="zh-CN" altLang="en-US"/>
          </a:p>
          <a:p>
            <a:endParaRPr lang="zh-CN" altLang="en-US">
              <a:solidFill>
                <a:srgbClr val="FF0000"/>
              </a:solidFill>
              <a:sym typeface="+mn-ea"/>
            </a:endParaRPr>
          </a:p>
          <a:p>
            <a:r>
              <a:rPr lang="zh-CN" altLang="en-US">
                <a:solidFill>
                  <a:srgbClr val="FF0000"/>
                </a:solidFill>
                <a:sym typeface="+mn-ea"/>
              </a:rPr>
              <a:t>burden test：</a:t>
            </a:r>
            <a:r>
              <a:rPr lang="zh-CN" altLang="en-US"/>
              <a:t>基因负荷检验</a:t>
            </a:r>
            <a:r>
              <a:rPr lang="en-US" altLang="zh-CN"/>
              <a:t>  负荷检验假定基因或者特定区域内的所有低频变异与某一性状存在因果关联，并且方向相同，效应大小一致（调整权重后）</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87F2658-130E-419E-8BD8-9C61E71E1AF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1E49D3-0147-4F00-B9A5-53B6BF8D2A9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F2658-130E-419E-8BD8-9C61E71E1AF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E49D3-0147-4F00-B9A5-53B6BF8D2A9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289" t="257" r="202" b="473"/>
          <a:stretch>
            <a:fillRect/>
          </a:stretch>
        </p:blipFill>
        <p:spPr>
          <a:xfrm>
            <a:off x="0" y="0"/>
            <a:ext cx="12192000" cy="6858000"/>
          </a:xfrm>
          <a:prstGeom prst="rect">
            <a:avLst/>
          </a:prstGeom>
        </p:spPr>
      </p:pic>
      <p:sp>
        <p:nvSpPr>
          <p:cNvPr id="71" name="文本框 70"/>
          <p:cNvSpPr txBox="1"/>
          <p:nvPr/>
        </p:nvSpPr>
        <p:spPr>
          <a:xfrm>
            <a:off x="488633" y="2144564"/>
            <a:ext cx="9372600" cy="2122805"/>
          </a:xfrm>
          <a:prstGeom prst="rect">
            <a:avLst/>
          </a:prstGeom>
          <a:noFill/>
        </p:spPr>
        <p:txBody>
          <a:bodyPr wrap="none" rtlCol="0">
            <a:spAutoFit/>
          </a:bodyPr>
          <a:lstStyle/>
          <a:p>
            <a:pPr algn="ctr"/>
            <a:r>
              <a:rPr lang="zh-CN" altLang="en-US" sz="4400" b="1">
                <a:solidFill>
                  <a:srgbClr val="FF8B3E"/>
                </a:solidFill>
                <a:latin typeface="微软雅黑" panose="020B0503020204020204" pitchFamily="34" charset="-122"/>
                <a:ea typeface="微软雅黑" panose="020B0503020204020204" pitchFamily="34" charset="-122"/>
              </a:rPr>
              <a:t>Analyses of rare predisposing </a:t>
            </a:r>
            <a:endParaRPr lang="zh-CN" altLang="en-US" sz="4400" b="1">
              <a:solidFill>
                <a:srgbClr val="FF8B3E"/>
              </a:solidFill>
              <a:latin typeface="微软雅黑" panose="020B0503020204020204" pitchFamily="34" charset="-122"/>
              <a:ea typeface="微软雅黑" panose="020B0503020204020204" pitchFamily="34" charset="-122"/>
            </a:endParaRPr>
          </a:p>
          <a:p>
            <a:pPr algn="ctr"/>
            <a:r>
              <a:rPr lang="zh-CN" altLang="en-US" sz="4400" b="1">
                <a:solidFill>
                  <a:srgbClr val="FF8B3E"/>
                </a:solidFill>
                <a:latin typeface="微软雅黑" panose="020B0503020204020204" pitchFamily="34" charset="-122"/>
                <a:ea typeface="微软雅黑" panose="020B0503020204020204" pitchFamily="34" charset="-122"/>
              </a:rPr>
              <a:t>variants of lung cancer in </a:t>
            </a:r>
            <a:endParaRPr lang="zh-CN" altLang="en-US" sz="4400" b="1">
              <a:solidFill>
                <a:srgbClr val="FF8B3E"/>
              </a:solidFill>
              <a:latin typeface="微软雅黑" panose="020B0503020204020204" pitchFamily="34" charset="-122"/>
              <a:ea typeface="微软雅黑" panose="020B0503020204020204" pitchFamily="34" charset="-122"/>
            </a:endParaRPr>
          </a:p>
          <a:p>
            <a:pPr algn="ctr"/>
            <a:r>
              <a:rPr lang="zh-CN" altLang="en-US" sz="4400" b="1">
                <a:solidFill>
                  <a:srgbClr val="FF8B3E"/>
                </a:solidFill>
                <a:latin typeface="微软雅黑" panose="020B0503020204020204" pitchFamily="34" charset="-122"/>
                <a:ea typeface="微软雅黑" panose="020B0503020204020204" pitchFamily="34" charset="-122"/>
              </a:rPr>
              <a:t>6,004 whole genomes in Chinese</a:t>
            </a:r>
            <a:endParaRPr lang="zh-CN" altLang="en-US" sz="4400" b="1">
              <a:solidFill>
                <a:srgbClr val="FF8B3E"/>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488633" y="1640021"/>
            <a:ext cx="2173605" cy="521970"/>
          </a:xfrm>
          <a:prstGeom prst="rect">
            <a:avLst/>
          </a:prstGeom>
          <a:noFill/>
        </p:spPr>
        <p:txBody>
          <a:bodyPr wrap="none" rtlCol="0">
            <a:spAutoFit/>
          </a:bodyPr>
          <a:lstStyle/>
          <a:p>
            <a:r>
              <a:rPr lang="en-US" altLang="zh-CN" sz="28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Cancer Cell:</a:t>
            </a:r>
            <a:endParaRPr lang="en-US" altLang="zh-CN" sz="28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75" name="图片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76" name="图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pic>
        <p:nvPicPr>
          <p:cNvPr id="77" name="图片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6300" y="5885015"/>
            <a:ext cx="7137400" cy="678245"/>
          </a:xfrm>
          <a:prstGeom prst="rect">
            <a:avLst/>
          </a:prstGeom>
        </p:spPr>
      </p:pic>
      <p:sp>
        <p:nvSpPr>
          <p:cNvPr id="78" name="文本框 77"/>
          <p:cNvSpPr txBox="1"/>
          <p:nvPr/>
        </p:nvSpPr>
        <p:spPr>
          <a:xfrm>
            <a:off x="455365" y="4627367"/>
            <a:ext cx="1860550" cy="460375"/>
          </a:xfrm>
          <a:prstGeom prst="rect">
            <a:avLst/>
          </a:prstGeom>
          <a:noFill/>
        </p:spPr>
        <p:txBody>
          <a:bodyPr wrap="none" rtlCol="0">
            <a:spAutoFit/>
          </a:bodyPr>
          <a:lstStyle/>
          <a:p>
            <a:r>
              <a:rPr lang="en-US" altLang="zh-CN" sz="2400" b="1">
                <a:solidFill>
                  <a:srgbClr val="1965DC"/>
                </a:solidFill>
                <a:latin typeface="微软雅黑" panose="020B0503020204020204" pitchFamily="34" charset="-122"/>
                <a:ea typeface="微软雅黑" panose="020B0503020204020204" pitchFamily="34" charset="-122"/>
              </a:rPr>
              <a:t>2022.10.19</a:t>
            </a:r>
            <a:endParaRPr lang="zh-CN" altLang="en-US" sz="2400" b="1">
              <a:solidFill>
                <a:srgbClr val="1965DC"/>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455365" y="5175415"/>
            <a:ext cx="2115185" cy="398780"/>
          </a:xfrm>
          <a:prstGeom prst="rect">
            <a:avLst/>
          </a:prstGeom>
          <a:noFill/>
        </p:spPr>
        <p:txBody>
          <a:bodyPr wrap="none" rtlCol="0">
            <a:spAutoFit/>
          </a:bodyPr>
          <a:lstStyle/>
          <a:p>
            <a:r>
              <a:rPr lang="zh-CN" altLang="en-US" sz="2000">
                <a:latin typeface="微软雅黑" panose="020B0503020204020204" pitchFamily="34" charset="-122"/>
                <a:ea typeface="微软雅黑" panose="020B0503020204020204" pitchFamily="34" charset="-122"/>
              </a:rPr>
              <a:t>郑福兴  </a:t>
            </a: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基因组</a:t>
            </a:r>
            <a:endParaRPr lang="zh-CN" altLang="en-US" sz="2000">
              <a:latin typeface="微软雅黑" panose="020B0503020204020204" pitchFamily="34" charset="-122"/>
              <a:ea typeface="微软雅黑" panose="020B0503020204020204" pitchFamily="34" charset="-122"/>
            </a:endParaRPr>
          </a:p>
        </p:txBody>
      </p:sp>
      <p:sp>
        <p:nvSpPr>
          <p:cNvPr id="81" name="椭圆 80"/>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rot="5400000">
            <a:off x="10628750" y="3526164"/>
            <a:ext cx="1923925" cy="261610"/>
          </a:xfrm>
          <a:prstGeom prst="rect">
            <a:avLst/>
          </a:prstGeom>
          <a:noFill/>
        </p:spPr>
        <p:txBody>
          <a:bodyPr wrap="none" rtlCol="0">
            <a:spAutoFit/>
          </a:bodyPr>
          <a:lstStyle/>
          <a:p>
            <a:pPr algn="dist"/>
            <a:r>
              <a:rPr lang="en-US" altLang="zh-CN" sz="1100">
                <a:solidFill>
                  <a:schemeClr val="tx1">
                    <a:lumMod val="50000"/>
                    <a:lumOff val="50000"/>
                  </a:schemeClr>
                </a:solidFill>
                <a:latin typeface="微软雅黑" panose="020B0503020204020204" pitchFamily="34" charset="-122"/>
                <a:ea typeface="微软雅黑" panose="020B0503020204020204" pitchFamily="34" charset="-122"/>
              </a:rPr>
              <a:t>-   www.oebiotech.com   -</a:t>
            </a:r>
            <a:endParaRPr lang="zh-CN" altLang="en-US" sz="110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2" name="图片 1"/>
          <p:cNvPicPr>
            <a:picLocks noChangeAspect="1"/>
          </p:cNvPicPr>
          <p:nvPr/>
        </p:nvPicPr>
        <p:blipFill>
          <a:blip r:embed="rId2"/>
          <a:srcRect b="50215"/>
          <a:stretch>
            <a:fillRect/>
          </a:stretch>
        </p:blipFill>
        <p:spPr>
          <a:xfrm>
            <a:off x="189230" y="767080"/>
            <a:ext cx="6118860" cy="5198110"/>
          </a:xfrm>
          <a:prstGeom prst="rect">
            <a:avLst/>
          </a:prstGeom>
        </p:spPr>
      </p:pic>
      <p:pic>
        <p:nvPicPr>
          <p:cNvPr id="3" name="图片 2"/>
          <p:cNvPicPr>
            <a:picLocks noChangeAspect="1"/>
          </p:cNvPicPr>
          <p:nvPr/>
        </p:nvPicPr>
        <p:blipFill>
          <a:blip r:embed="rId2"/>
          <a:srcRect t="49186"/>
          <a:stretch>
            <a:fillRect/>
          </a:stretch>
        </p:blipFill>
        <p:spPr>
          <a:xfrm>
            <a:off x="6308090" y="986790"/>
            <a:ext cx="5383530" cy="46678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pic>
        <p:nvPicPr>
          <p:cNvPr id="9" name="图片 8"/>
          <p:cNvPicPr>
            <a:picLocks noChangeAspect="1"/>
          </p:cNvPicPr>
          <p:nvPr/>
        </p:nvPicPr>
        <p:blipFill>
          <a:blip r:embed="rId3"/>
          <a:srcRect b="46739"/>
          <a:stretch>
            <a:fillRect/>
          </a:stretch>
        </p:blipFill>
        <p:spPr>
          <a:xfrm>
            <a:off x="1235075" y="654050"/>
            <a:ext cx="8846820" cy="55499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pic>
        <p:nvPicPr>
          <p:cNvPr id="10" name="图片 9"/>
          <p:cNvPicPr>
            <a:picLocks noChangeAspect="1"/>
          </p:cNvPicPr>
          <p:nvPr/>
        </p:nvPicPr>
        <p:blipFill>
          <a:blip r:embed="rId3"/>
          <a:srcRect t="52679"/>
          <a:stretch>
            <a:fillRect/>
          </a:stretch>
        </p:blipFill>
        <p:spPr>
          <a:xfrm>
            <a:off x="1737360" y="1000125"/>
            <a:ext cx="8716645" cy="48577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2" name="图片 1"/>
          <p:cNvPicPr>
            <a:picLocks noChangeAspect="1"/>
          </p:cNvPicPr>
          <p:nvPr/>
        </p:nvPicPr>
        <p:blipFill>
          <a:blip r:embed="rId2"/>
          <a:stretch>
            <a:fillRect/>
          </a:stretch>
        </p:blipFill>
        <p:spPr>
          <a:xfrm>
            <a:off x="739140" y="196215"/>
            <a:ext cx="10085705" cy="61353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pic>
        <p:nvPicPr>
          <p:cNvPr id="2" name="图片 1"/>
          <p:cNvPicPr>
            <a:picLocks noChangeAspect="1"/>
          </p:cNvPicPr>
          <p:nvPr/>
        </p:nvPicPr>
        <p:blipFill>
          <a:blip r:embed="rId3"/>
          <a:srcRect b="69711"/>
          <a:stretch>
            <a:fillRect/>
          </a:stretch>
        </p:blipFill>
        <p:spPr>
          <a:xfrm>
            <a:off x="2066290" y="1975485"/>
            <a:ext cx="7792720" cy="26536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2" name="图片 1"/>
          <p:cNvPicPr>
            <a:picLocks noChangeAspect="1"/>
          </p:cNvPicPr>
          <p:nvPr/>
        </p:nvPicPr>
        <p:blipFill>
          <a:blip r:embed="rId2"/>
          <a:srcRect t="27368" b="21615"/>
          <a:stretch>
            <a:fillRect/>
          </a:stretch>
        </p:blipFill>
        <p:spPr>
          <a:xfrm>
            <a:off x="293370" y="186055"/>
            <a:ext cx="11452860" cy="65697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pic>
        <p:nvPicPr>
          <p:cNvPr id="2" name="图片 1"/>
          <p:cNvPicPr>
            <a:picLocks noChangeAspect="1"/>
          </p:cNvPicPr>
          <p:nvPr/>
        </p:nvPicPr>
        <p:blipFill>
          <a:blip r:embed="rId3"/>
          <a:srcRect t="78600"/>
          <a:stretch>
            <a:fillRect/>
          </a:stretch>
        </p:blipFill>
        <p:spPr>
          <a:xfrm>
            <a:off x="521970" y="2142490"/>
            <a:ext cx="10697845" cy="2573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2" name="文本框 1"/>
          <p:cNvSpPr txBox="1"/>
          <p:nvPr/>
        </p:nvSpPr>
        <p:spPr>
          <a:xfrm>
            <a:off x="1545590" y="2234565"/>
            <a:ext cx="8970010" cy="2676525"/>
          </a:xfrm>
          <a:prstGeom prst="rect">
            <a:avLst/>
          </a:prstGeom>
          <a:noFill/>
        </p:spPr>
        <p:txBody>
          <a:bodyPr wrap="square" rtlCol="0" anchor="t">
            <a:spAutoFit/>
          </a:bodyPr>
          <a:p>
            <a:r>
              <a:rPr lang="zh-CN" altLang="en-US" sz="2400"/>
              <a:t>In summary, we show that a WGS-based study not only provides a high-quality reference that greatly improves the efficiency of array-based genetic studies to identify additional common and low-frequency susceptibility variants but also helps depict the whole picture of rare pathogenic variants. These findings greatly broaden our understanding of the genetic etiology of lung cancer and will ultimately improve precise prevention of lung cancer.</a:t>
            </a:r>
            <a:endParaRPr lang="zh-CN"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33" y="484905"/>
            <a:ext cx="2563033" cy="67727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7" name="椭圆 6"/>
          <p:cNvSpPr/>
          <p:nvPr/>
        </p:nvSpPr>
        <p:spPr>
          <a:xfrm>
            <a:off x="550545"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6524" y="6240099"/>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82503" y="6240132"/>
            <a:ext cx="73819" cy="73819"/>
          </a:xfrm>
          <a:prstGeom prst="ellipse">
            <a:avLst/>
          </a:prstGeom>
          <a:solidFill>
            <a:srgbClr val="FF8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1708" y="1996440"/>
            <a:ext cx="3828292" cy="461665"/>
          </a:xfrm>
          <a:prstGeom prst="rect">
            <a:avLst/>
          </a:prstGeom>
          <a:noFill/>
        </p:spPr>
        <p:txBody>
          <a:bodyPr wrap="none" rtlCol="0">
            <a:spAutoFit/>
          </a:bodyPr>
          <a:lstStyle/>
          <a:p>
            <a:r>
              <a:rPr lang="en-US" altLang="zh-CN" sz="2400">
                <a:solidFill>
                  <a:schemeClr val="bg1">
                    <a:lumMod val="75000"/>
                  </a:schemeClr>
                </a:solidFill>
                <a:latin typeface="微软雅黑" panose="020B0503020204020204" pitchFamily="34" charset="-122"/>
                <a:ea typeface="微软雅黑" panose="020B0503020204020204" pitchFamily="34" charset="-122"/>
              </a:rPr>
              <a:t>THANKS FOR LISTENING</a:t>
            </a:r>
            <a:endParaRPr lang="zh-CN" altLang="en-US" sz="2400">
              <a:solidFill>
                <a:schemeClr val="bg1">
                  <a:lumMod val="7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583883" y="3638550"/>
            <a:ext cx="5020627" cy="560070"/>
          </a:xfrm>
          <a:prstGeom prst="rect">
            <a:avLst/>
          </a:prstGeom>
          <a:gradFill flip="none" rotWithShape="1">
            <a:gsLst>
              <a:gs pos="0">
                <a:schemeClr val="bg1"/>
              </a:gs>
              <a:gs pos="100000">
                <a:srgbClr val="FF8B3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24364" y="2554727"/>
            <a:ext cx="5109091" cy="1569660"/>
          </a:xfrm>
          <a:prstGeom prst="rect">
            <a:avLst/>
          </a:prstGeom>
          <a:noFill/>
        </p:spPr>
        <p:txBody>
          <a:bodyPr wrap="none" rtlCol="0">
            <a:spAutoFit/>
          </a:bodyPr>
          <a:lstStyle/>
          <a:p>
            <a:r>
              <a:rPr lang="zh-CN" altLang="en-US" sz="9600" b="1">
                <a:solidFill>
                  <a:srgbClr val="1965DC"/>
                </a:solidFill>
                <a:latin typeface="微软雅黑" panose="020B0503020204020204" pitchFamily="34" charset="-122"/>
                <a:ea typeface="微软雅黑" panose="020B0503020204020204" pitchFamily="34" charset="-122"/>
              </a:rPr>
              <a:t>感谢聆听</a:t>
            </a:r>
            <a:endParaRPr lang="zh-CN" altLang="en-US" sz="9600" b="1">
              <a:solidFill>
                <a:srgbClr val="1965DC"/>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3960" y="1846340"/>
            <a:ext cx="3363835" cy="3363835"/>
          </a:xfrm>
          <a:prstGeom prst="rect">
            <a:avLst/>
          </a:prstGeom>
        </p:spPr>
      </p:pic>
      <p:sp>
        <p:nvSpPr>
          <p:cNvPr id="17" name="文本框 16"/>
          <p:cNvSpPr txBox="1"/>
          <p:nvPr/>
        </p:nvSpPr>
        <p:spPr>
          <a:xfrm>
            <a:off x="9132273" y="6175386"/>
            <a:ext cx="2735877" cy="215444"/>
          </a:xfrm>
          <a:prstGeom prst="rect">
            <a:avLst/>
          </a:prstGeom>
          <a:noFill/>
        </p:spPr>
        <p:txBody>
          <a:bodyPr wrap="square" rtlCol="0">
            <a:spAutoFit/>
          </a:bodyPr>
          <a:lstStyle/>
          <a:p>
            <a:r>
              <a:rPr lang="en-US" altLang="zh-CN" sz="800">
                <a:solidFill>
                  <a:schemeClr val="bg1">
                    <a:lumMod val="50000"/>
                  </a:schemeClr>
                </a:solidFill>
                <a:latin typeface="微软雅黑" panose="020B0503020204020204" pitchFamily="34" charset="-122"/>
                <a:ea typeface="微软雅黑" panose="020B0503020204020204" pitchFamily="34" charset="-122"/>
              </a:rPr>
              <a:t>© oebiotech.2022   |   </a:t>
            </a:r>
            <a:r>
              <a:rPr lang="zh-CN" altLang="en-US" sz="800">
                <a:solidFill>
                  <a:schemeClr val="bg1">
                    <a:lumMod val="50000"/>
                  </a:schemeClr>
                </a:solidFill>
                <a:latin typeface="微软雅黑" panose="020B0503020204020204" pitchFamily="34" charset="-122"/>
                <a:ea typeface="微软雅黑" panose="020B0503020204020204" pitchFamily="34" charset="-122"/>
              </a:rPr>
              <a:t>上海欧易生物医学科技有限公司 </a:t>
            </a:r>
            <a:endParaRPr lang="zh-CN" altLang="en-US" sz="80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2" name="文本框 1"/>
          <p:cNvSpPr txBox="1"/>
          <p:nvPr/>
        </p:nvSpPr>
        <p:spPr>
          <a:xfrm>
            <a:off x="346710" y="1202690"/>
            <a:ext cx="11497945" cy="4892675"/>
          </a:xfrm>
          <a:prstGeom prst="rect">
            <a:avLst/>
          </a:prstGeom>
          <a:noFill/>
        </p:spPr>
        <p:txBody>
          <a:bodyPr wrap="square" rtlCol="0" anchor="t">
            <a:spAutoFit/>
          </a:bodyPr>
          <a:p>
            <a:r>
              <a:rPr lang="zh-CN" altLang="en-US" sz="2400"/>
              <a:t>We present the largest whole-genome sequencing (WGS) study of non-small cell lung cancer (NSCLC) to date among 6,004 individuals of Chinese ancestry, coupled with 23,049 individuals genotyped by SNP array. We construct a high-quality haplotype reference panel for imputation and identify 20 common and low-frequency loci (minor allele frequency [MAF] R 0.5%), including five loci that have never been reported before. For rare loss-of-function (LoF) variants (MAF &lt; 0.5%), </a:t>
            </a:r>
            <a:r>
              <a:rPr lang="zh-CN" altLang="en-US" sz="2400">
                <a:solidFill>
                  <a:srgbClr val="FF0000"/>
                </a:solidFill>
              </a:rPr>
              <a:t>we identify BRCA2 and 18 other cancer predisposition genes</a:t>
            </a:r>
            <a:r>
              <a:rPr lang="zh-CN" altLang="en-US" sz="2400"/>
              <a:t> that affect 5.29% of individuals with NSCLC, and 98.91% (181 of 183) of LoF variants have not been linked previously to NSCLC risk. Promoter variants of BRCA2 also have a substantial effect on NSCLC risk, and their prevalence is comparable with BRCA2 LoF variants. The associations are validated in an independent case</a:t>
            </a:r>
            <a:r>
              <a:rPr lang="en-US" altLang="zh-CN" sz="2400"/>
              <a:t>-</a:t>
            </a:r>
            <a:r>
              <a:rPr lang="zh-CN" altLang="en-US" sz="2400"/>
              <a:t>control study including 4,410 individuals and a prospective cohort study including 23,826 individuals. Our findings not only provide a high-quality reference panel for future array-based association studies but depict the whole picture of rare pathogenic variants for NSCLC.</a:t>
            </a:r>
            <a:endParaRPr lang="zh-CN" altLang="en-US" sz="2400"/>
          </a:p>
        </p:txBody>
      </p:sp>
      <p:sp>
        <p:nvSpPr>
          <p:cNvPr id="3" name="文本框 2"/>
          <p:cNvSpPr txBox="1"/>
          <p:nvPr/>
        </p:nvSpPr>
        <p:spPr>
          <a:xfrm>
            <a:off x="2261870" y="554990"/>
            <a:ext cx="6096000" cy="583565"/>
          </a:xfrm>
          <a:prstGeom prst="rect">
            <a:avLst/>
          </a:prstGeom>
          <a:noFill/>
        </p:spPr>
        <p:txBody>
          <a:bodyPr wrap="square" rtlCol="0" anchor="t">
            <a:spAutoFit/>
            <a:scene3d>
              <a:camera prst="orthographicFront"/>
              <a:lightRig rig="threePt" dir="t"/>
            </a:scene3d>
          </a:bodyPr>
          <a:p>
            <a:pPr algn="ctr"/>
            <a:r>
              <a:rPr lang="zh-CN" altLang="en-US" sz="3200">
                <a:ln w="22225">
                  <a:solidFill>
                    <a:schemeClr val="accent2"/>
                  </a:solidFill>
                  <a:prstDash val="solid"/>
                </a:ln>
                <a:solidFill>
                  <a:schemeClr val="accent2">
                    <a:lumMod val="40000"/>
                    <a:lumOff val="60000"/>
                  </a:schemeClr>
                </a:solidFill>
                <a:effectLst/>
              </a:rPr>
              <a:t>Abstract</a:t>
            </a:r>
            <a:endParaRPr lang="zh-CN" altLang="en-US" sz="32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pic>
        <p:nvPicPr>
          <p:cNvPr id="2" name="图片 1"/>
          <p:cNvPicPr>
            <a:picLocks noChangeAspect="1"/>
          </p:cNvPicPr>
          <p:nvPr/>
        </p:nvPicPr>
        <p:blipFill>
          <a:blip r:embed="rId3"/>
          <a:stretch>
            <a:fillRect/>
          </a:stretch>
        </p:blipFill>
        <p:spPr>
          <a:xfrm>
            <a:off x="2387600" y="243840"/>
            <a:ext cx="6370320" cy="63703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2" name="文本框 1"/>
          <p:cNvSpPr txBox="1"/>
          <p:nvPr/>
        </p:nvSpPr>
        <p:spPr>
          <a:xfrm>
            <a:off x="1391920" y="1188085"/>
            <a:ext cx="9407525" cy="4831080"/>
          </a:xfrm>
          <a:prstGeom prst="rect">
            <a:avLst/>
          </a:prstGeom>
          <a:noFill/>
        </p:spPr>
        <p:txBody>
          <a:bodyPr wrap="square" rtlCol="0" anchor="t">
            <a:spAutoFit/>
          </a:bodyPr>
          <a:p>
            <a:pPr marL="285750" indent="-285750">
              <a:buFont typeface="Arial" panose="020B0604020202020204" pitchFamily="34" charset="0"/>
              <a:buChar char="•"/>
            </a:pPr>
            <a:r>
              <a:rPr lang="zh-CN" altLang="en-US" sz="2800">
                <a:solidFill>
                  <a:schemeClr val="tx1">
                    <a:lumMod val="95000"/>
                    <a:lumOff val="5000"/>
                  </a:schemeClr>
                </a:solidFill>
                <a:latin typeface="Times New Roman" panose="02020603050405020304" charset="0"/>
                <a:cs typeface="Times New Roman" panose="02020603050405020304" charset="0"/>
              </a:rPr>
              <a:t>Whole-genome sequencing on 2,984 individuals with non-small cell lung cancer and 3,020 control individuals</a:t>
            </a:r>
            <a:endParaRPr lang="zh-CN" altLang="en-US" sz="2800">
              <a:solidFill>
                <a:schemeClr val="tx1">
                  <a:lumMod val="95000"/>
                  <a:lumOff val="5000"/>
                </a:schemeClr>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zh-CN" altLang="en-US" sz="2800">
              <a:solidFill>
                <a:schemeClr val="tx1">
                  <a:lumMod val="95000"/>
                  <a:lumOff val="5000"/>
                </a:schemeClr>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sz="2800">
                <a:solidFill>
                  <a:schemeClr val="tx1">
                    <a:lumMod val="95000"/>
                    <a:lumOff val="5000"/>
                  </a:schemeClr>
                </a:solidFill>
                <a:latin typeface="Times New Roman" panose="02020603050405020304" charset="0"/>
                <a:cs typeface="Times New Roman" panose="02020603050405020304" charset="0"/>
              </a:rPr>
              <a:t>Five common and low-frequency loci identified based on high-quality haplotype reference</a:t>
            </a:r>
            <a:endParaRPr lang="zh-CN" altLang="en-US" sz="2800">
              <a:solidFill>
                <a:schemeClr val="tx1">
                  <a:lumMod val="95000"/>
                  <a:lumOff val="5000"/>
                </a:schemeClr>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zh-CN" altLang="en-US" sz="2800">
              <a:solidFill>
                <a:schemeClr val="tx1">
                  <a:lumMod val="95000"/>
                  <a:lumOff val="5000"/>
                </a:schemeClr>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sz="2800">
                <a:solidFill>
                  <a:schemeClr val="tx1">
                    <a:lumMod val="95000"/>
                    <a:lumOff val="5000"/>
                  </a:schemeClr>
                </a:solidFill>
                <a:latin typeface="Times New Roman" panose="02020603050405020304" charset="0"/>
                <a:cs typeface="Times New Roman" panose="02020603050405020304" charset="0"/>
              </a:rPr>
              <a:t>Rare loss-of-function variants in DNA repair genes increased risk of NSCLC</a:t>
            </a:r>
            <a:endParaRPr lang="zh-CN" altLang="en-US" sz="2800">
              <a:solidFill>
                <a:schemeClr val="tx1">
                  <a:lumMod val="95000"/>
                  <a:lumOff val="5000"/>
                </a:schemeClr>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zh-CN" altLang="en-US" sz="2800">
              <a:solidFill>
                <a:schemeClr val="tx1">
                  <a:lumMod val="95000"/>
                  <a:lumOff val="5000"/>
                </a:schemeClr>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sz="2800">
                <a:solidFill>
                  <a:schemeClr val="tx1">
                    <a:lumMod val="95000"/>
                    <a:lumOff val="5000"/>
                  </a:schemeClr>
                </a:solidFill>
                <a:latin typeface="Times New Roman" panose="02020603050405020304" charset="0"/>
                <a:cs typeface="Times New Roman" panose="02020603050405020304" charset="0"/>
              </a:rPr>
              <a:t>Rare variants in the promoter of BRCA2 contributed to increased risk of NSCLC</a:t>
            </a:r>
            <a:endParaRPr lang="zh-CN" altLang="en-US" sz="2800">
              <a:solidFill>
                <a:schemeClr val="tx1">
                  <a:lumMod val="95000"/>
                  <a:lumOff val="5000"/>
                </a:schemeClr>
              </a:solidFill>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2" name="文本框 1"/>
          <p:cNvSpPr txBox="1"/>
          <p:nvPr/>
        </p:nvSpPr>
        <p:spPr>
          <a:xfrm>
            <a:off x="2723515" y="298450"/>
            <a:ext cx="6096000" cy="52197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p>
            <a:pPr algn="ctr"/>
            <a:r>
              <a:rPr lang="zh-CN" altLang="en-US" sz="2800" b="1">
                <a:solidFill>
                  <a:schemeClr val="accent4"/>
                </a:solidFill>
                <a:effectLst/>
              </a:rPr>
              <a:t>INTRODUCTION</a:t>
            </a:r>
            <a:endParaRPr lang="zh-CN" altLang="en-US" sz="2800" b="1">
              <a:solidFill>
                <a:schemeClr val="accent4"/>
              </a:solidFill>
              <a:effectLst/>
            </a:endParaRPr>
          </a:p>
        </p:txBody>
      </p:sp>
      <p:sp>
        <p:nvSpPr>
          <p:cNvPr id="3" name="文本框 2"/>
          <p:cNvSpPr txBox="1"/>
          <p:nvPr/>
        </p:nvSpPr>
        <p:spPr>
          <a:xfrm>
            <a:off x="1282065" y="1017905"/>
            <a:ext cx="9282430" cy="5354320"/>
          </a:xfrm>
          <a:prstGeom prst="rect">
            <a:avLst/>
          </a:prstGeom>
          <a:noFill/>
        </p:spPr>
        <p:txBody>
          <a:bodyPr wrap="square" rtlCol="0" anchor="t">
            <a:spAutoFit/>
          </a:bodyPr>
          <a:p>
            <a:r>
              <a:rPr lang="zh-CN" altLang="en-US"/>
              <a:t>Lung cancer is the leading type of malignancy with the </a:t>
            </a:r>
            <a:r>
              <a:rPr lang="zh-CN" altLang="en-US">
                <a:solidFill>
                  <a:srgbClr val="FF0000"/>
                </a:solidFill>
              </a:rPr>
              <a:t>highest</a:t>
            </a:r>
            <a:r>
              <a:rPr lang="zh-CN" altLang="en-US"/>
              <a:t> incidence and mortality in China and the world (Bray et al., 2018; Chen et al., 2016). </a:t>
            </a:r>
            <a:r>
              <a:rPr lang="zh-CN" altLang="en-US">
                <a:solidFill>
                  <a:srgbClr val="FF0000"/>
                </a:solidFill>
              </a:rPr>
              <a:t>Non-small cell lung cancer</a:t>
            </a:r>
            <a:r>
              <a:rPr lang="zh-CN" altLang="en-US"/>
              <a:t> (NSCLC) accounts for  </a:t>
            </a:r>
            <a:r>
              <a:rPr lang="zh-CN" altLang="en-US">
                <a:solidFill>
                  <a:srgbClr val="FF0000"/>
                </a:solidFill>
              </a:rPr>
              <a:t>85%</a:t>
            </a:r>
            <a:r>
              <a:rPr lang="zh-CN" altLang="en-US"/>
              <a:t> of total lung cancer cases and presents a severe threat to the health of populations (Molina et al., 2008). Although tobacco </a:t>
            </a:r>
            <a:r>
              <a:rPr lang="zh-CN" altLang="en-US">
                <a:solidFill>
                  <a:srgbClr val="FF0000"/>
                </a:solidFill>
              </a:rPr>
              <a:t>smoking</a:t>
            </a:r>
            <a:r>
              <a:rPr lang="zh-CN" altLang="en-US"/>
              <a:t> is the main risk factor for lung cancer, </a:t>
            </a:r>
            <a:r>
              <a:rPr lang="zh-CN" altLang="en-US">
                <a:solidFill>
                  <a:srgbClr val="FF0000"/>
                </a:solidFill>
              </a:rPr>
              <a:t>genetic factors</a:t>
            </a:r>
            <a:r>
              <a:rPr lang="zh-CN" altLang="en-US"/>
              <a:t> also contribute to development of lung cancer (Malhotra et al., 2016)</a:t>
            </a:r>
            <a:endParaRPr lang="zh-CN" altLang="en-US"/>
          </a:p>
          <a:p>
            <a:endParaRPr lang="zh-CN" altLang="en-US"/>
          </a:p>
          <a:p>
            <a:r>
              <a:rPr lang="zh-CN" altLang="en-US"/>
              <a:t>In the past two decades, genome-wide association studies (GWASs) have robustly linked </a:t>
            </a:r>
            <a:r>
              <a:rPr lang="zh-CN" altLang="en-US">
                <a:solidFill>
                  <a:srgbClr val="FF0000"/>
                </a:solidFill>
              </a:rPr>
              <a:t>45</a:t>
            </a:r>
            <a:r>
              <a:rPr lang="zh-CN" altLang="en-US"/>
              <a:t> genetic loci to NSCLC </a:t>
            </a:r>
            <a:endParaRPr lang="zh-CN" altLang="en-US"/>
          </a:p>
          <a:p>
            <a:endParaRPr lang="zh-CN" altLang="en-US"/>
          </a:p>
          <a:p>
            <a:r>
              <a:rPr lang="zh-CN" altLang="en-US"/>
              <a:t>however, most of the studies were conducted in the </a:t>
            </a:r>
            <a:r>
              <a:rPr lang="zh-CN" altLang="en-US">
                <a:solidFill>
                  <a:srgbClr val="FF0000"/>
                </a:solidFill>
              </a:rPr>
              <a:t>European populations</a:t>
            </a:r>
            <a:r>
              <a:rPr lang="zh-CN" altLang="en-US"/>
              <a:t>. Our recent work in the </a:t>
            </a:r>
            <a:r>
              <a:rPr lang="zh-CN" altLang="en-US">
                <a:solidFill>
                  <a:srgbClr val="FF0000"/>
                </a:solidFill>
              </a:rPr>
              <a:t>Chinese population identifies six additional loci for NSCLC</a:t>
            </a:r>
            <a:r>
              <a:rPr lang="zh-CN" altLang="en-US"/>
              <a:t> (Dai et al., 2019), suggesting that GWASs in different ancestries may help determine the genetic etiology of NSCLC.</a:t>
            </a:r>
            <a:endParaRPr lang="zh-CN" altLang="en-US"/>
          </a:p>
          <a:p>
            <a:endParaRPr lang="zh-CN" altLang="en-US"/>
          </a:p>
          <a:p>
            <a:r>
              <a:rPr lang="zh-CN" altLang="en-US">
                <a:sym typeface="+mn-ea"/>
              </a:rPr>
              <a:t>but the analyses are restricted to certain candidate genes rather than on a genome-wide scale.</a:t>
            </a:r>
            <a:r>
              <a:rPr lang="zh-CN" altLang="en-US"/>
              <a:t>Moreover, the exon regions comprise only a small fraction of the whole genome ( 1%–2%). Regulatory non-coding sequences (e.g., promoters and enhancers), however, are widely distributed across the genome and can alter the </a:t>
            </a:r>
            <a:r>
              <a:rPr lang="zh-CN" altLang="en-US">
                <a:solidFill>
                  <a:srgbClr val="FF0000"/>
                </a:solidFill>
              </a:rPr>
              <a:t>transcription and expression</a:t>
            </a:r>
            <a:r>
              <a:rPr lang="zh-CN" altLang="en-US"/>
              <a:t> of target genes (Andersson and Sandelin, 2020). </a:t>
            </a:r>
            <a:r>
              <a:rPr lang="zh-CN" altLang="en-US">
                <a:solidFill>
                  <a:srgbClr val="FF0000"/>
                </a:solidFill>
              </a:rPr>
              <a:t>Whether rare regulatory variants play a pathogenic role in development of lung cancer is still short of study</a:t>
            </a:r>
            <a:r>
              <a:rPr lang="zh-CN" altLang="en-US"/>
              <a:t>.</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2" name="文本框 1"/>
          <p:cNvSpPr txBox="1"/>
          <p:nvPr/>
        </p:nvSpPr>
        <p:spPr>
          <a:xfrm>
            <a:off x="1365885" y="1307465"/>
            <a:ext cx="9943465" cy="1476375"/>
          </a:xfrm>
          <a:prstGeom prst="rect">
            <a:avLst/>
          </a:prstGeom>
          <a:noFill/>
        </p:spPr>
        <p:txBody>
          <a:bodyPr wrap="square" rtlCol="0" anchor="t">
            <a:spAutoFit/>
          </a:bodyPr>
          <a:p>
            <a:r>
              <a:rPr lang="zh-CN" altLang="en-US"/>
              <a:t>We performed </a:t>
            </a:r>
            <a:r>
              <a:rPr lang="zh-CN" altLang="en-US">
                <a:solidFill>
                  <a:srgbClr val="FF0000"/>
                </a:solidFill>
              </a:rPr>
              <a:t>WGS (30X)</a:t>
            </a:r>
            <a:r>
              <a:rPr lang="zh-CN" altLang="en-US"/>
              <a:t> for</a:t>
            </a:r>
            <a:r>
              <a:rPr lang="zh-CN" altLang="en-US">
                <a:solidFill>
                  <a:srgbClr val="FF0000"/>
                </a:solidFill>
              </a:rPr>
              <a:t> 3,043</a:t>
            </a:r>
            <a:r>
              <a:rPr lang="zh-CN" altLang="en-US"/>
              <a:t> individuals with </a:t>
            </a:r>
            <a:r>
              <a:rPr lang="zh-CN" altLang="en-US">
                <a:solidFill>
                  <a:srgbClr val="FF0000"/>
                </a:solidFill>
              </a:rPr>
              <a:t>NSCLC</a:t>
            </a:r>
            <a:r>
              <a:rPr lang="zh-CN" altLang="en-US"/>
              <a:t> and </a:t>
            </a:r>
            <a:r>
              <a:rPr lang="zh-CN" altLang="en-US">
                <a:solidFill>
                  <a:srgbClr val="FF0000"/>
                </a:solidFill>
              </a:rPr>
              <a:t>3,084 cancer-free control</a:t>
            </a:r>
            <a:r>
              <a:rPr lang="zh-CN" altLang="en-US"/>
              <a:t> individuals recruited from the NJLCC. All raw data were uniformly processed, and joint variant calling was performed by a standardized Burrows-Wheeler Aligner (</a:t>
            </a:r>
            <a:r>
              <a:rPr lang="zh-CN" altLang="en-US">
                <a:solidFill>
                  <a:srgbClr val="FF0000"/>
                </a:solidFill>
              </a:rPr>
              <a:t>BWA</a:t>
            </a:r>
            <a:r>
              <a:rPr lang="zh-CN" altLang="en-US"/>
              <a:t>)-Genome Analysis Toolkit (</a:t>
            </a:r>
            <a:r>
              <a:rPr lang="zh-CN" altLang="en-US">
                <a:solidFill>
                  <a:srgbClr val="FF0000"/>
                </a:solidFill>
              </a:rPr>
              <a:t>GATK</a:t>
            </a:r>
            <a:r>
              <a:rPr lang="zh-CN" altLang="en-US"/>
              <a:t>) pipeline (McKenna et al., 2010). After stringent </a:t>
            </a:r>
            <a:r>
              <a:rPr lang="zh-CN" altLang="en-US">
                <a:solidFill>
                  <a:srgbClr val="FF0000"/>
                </a:solidFill>
              </a:rPr>
              <a:t>quality control</a:t>
            </a:r>
            <a:r>
              <a:rPr lang="zh-CN" altLang="en-US"/>
              <a:t> at the sample level, we included a total of </a:t>
            </a:r>
            <a:r>
              <a:rPr lang="zh-CN" altLang="en-US">
                <a:solidFill>
                  <a:srgbClr val="FF0000"/>
                </a:solidFill>
              </a:rPr>
              <a:t>2,984 affected</a:t>
            </a:r>
            <a:r>
              <a:rPr lang="zh-CN" altLang="en-US"/>
              <a:t> and </a:t>
            </a:r>
            <a:r>
              <a:rPr lang="zh-CN" altLang="en-US">
                <a:solidFill>
                  <a:srgbClr val="FF0000"/>
                </a:solidFill>
              </a:rPr>
              <a:t>3,020 control</a:t>
            </a:r>
            <a:r>
              <a:rPr lang="zh-CN" altLang="en-US"/>
              <a:t> individuals for further analyses (Figure 1A; Table S1)</a:t>
            </a:r>
            <a:endParaRPr lang="zh-CN" altLang="en-US"/>
          </a:p>
        </p:txBody>
      </p:sp>
      <p:sp>
        <p:nvSpPr>
          <p:cNvPr id="3" name="文本框 2"/>
          <p:cNvSpPr txBox="1"/>
          <p:nvPr/>
        </p:nvSpPr>
        <p:spPr>
          <a:xfrm>
            <a:off x="853440" y="2898140"/>
            <a:ext cx="10485755" cy="2584450"/>
          </a:xfrm>
          <a:prstGeom prst="rect">
            <a:avLst/>
          </a:prstGeom>
          <a:noFill/>
        </p:spPr>
        <p:txBody>
          <a:bodyPr wrap="square" rtlCol="0" anchor="t">
            <a:spAutoFit/>
          </a:bodyPr>
          <a:p>
            <a:r>
              <a:rPr lang="zh-CN" altLang="en-US">
                <a:solidFill>
                  <a:srgbClr val="FF0000"/>
                </a:solidFill>
              </a:rPr>
              <a:t>Principal-component analysis</a:t>
            </a:r>
            <a:r>
              <a:rPr lang="zh-CN" altLang="en-US"/>
              <a:t> showed that all participants were </a:t>
            </a:r>
            <a:r>
              <a:rPr lang="zh-CN" altLang="en-US">
                <a:solidFill>
                  <a:srgbClr val="FF0000"/>
                </a:solidFill>
              </a:rPr>
              <a:t>Han Chinese</a:t>
            </a:r>
            <a:r>
              <a:rPr lang="zh-CN" altLang="en-US"/>
              <a:t>, and the ancestry was highly matched (Figure 1B). Further variant quality control determined </a:t>
            </a:r>
            <a:r>
              <a:rPr lang="zh-CN" altLang="en-US">
                <a:solidFill>
                  <a:srgbClr val="FF0000"/>
                </a:solidFill>
              </a:rPr>
              <a:t>100,565,590 short variants</a:t>
            </a:r>
            <a:r>
              <a:rPr lang="zh-CN" altLang="en-US"/>
              <a:t> (Figure S1A), including </a:t>
            </a:r>
            <a:r>
              <a:rPr lang="zh-CN" altLang="en-US">
                <a:solidFill>
                  <a:srgbClr val="FF0000"/>
                </a:solidFill>
              </a:rPr>
              <a:t>91,942,266 (91.43%) single-nucleotide variants (SNVs) </a:t>
            </a:r>
            <a:r>
              <a:rPr lang="zh-CN" altLang="en-US"/>
              <a:t>and </a:t>
            </a:r>
            <a:r>
              <a:rPr lang="zh-CN" altLang="en-US">
                <a:solidFill>
                  <a:srgbClr val="FF0000"/>
                </a:solidFill>
              </a:rPr>
              <a:t>8,623,324 (8.57%) small insertions or deletions (indels) of 50 bp or less</a:t>
            </a:r>
            <a:r>
              <a:rPr lang="zh-CN" altLang="en-US"/>
              <a:t> (Figure 1C). In the present study, </a:t>
            </a:r>
            <a:r>
              <a:rPr lang="zh-CN" altLang="en-US">
                <a:solidFill>
                  <a:srgbClr val="FF0000"/>
                </a:solidFill>
              </a:rPr>
              <a:t>only 8,079,426 (8.79%) SNVs and 1,082,986 (12.56%) indels were considered common and low-frequency (MAF </a:t>
            </a:r>
            <a:r>
              <a:rPr lang="en-US" altLang="zh-CN">
                <a:solidFill>
                  <a:srgbClr val="FF0000"/>
                </a:solidFill>
              </a:rPr>
              <a:t>≥</a:t>
            </a:r>
            <a:r>
              <a:rPr lang="zh-CN" altLang="en-US">
                <a:solidFill>
                  <a:srgbClr val="FF0000"/>
                </a:solidFill>
              </a:rPr>
              <a:t> 0.5%)</a:t>
            </a:r>
            <a:r>
              <a:rPr lang="zh-CN" altLang="en-US"/>
              <a:t>, of which </a:t>
            </a:r>
            <a:r>
              <a:rPr lang="zh-CN" altLang="en-US">
                <a:solidFill>
                  <a:srgbClr val="FF0000"/>
                </a:solidFill>
              </a:rPr>
              <a:t>99.64%</a:t>
            </a:r>
            <a:r>
              <a:rPr lang="zh-CN" altLang="en-US"/>
              <a:t> have been recorded </a:t>
            </a:r>
            <a:r>
              <a:rPr lang="zh-CN" altLang="en-US">
                <a:solidFill>
                  <a:srgbClr val="FF0000"/>
                </a:solidFill>
              </a:rPr>
              <a:t>in the gnomAD database.</a:t>
            </a:r>
            <a:r>
              <a:rPr lang="zh-CN" altLang="en-US"/>
              <a:t> The</a:t>
            </a:r>
            <a:r>
              <a:rPr lang="zh-CN" altLang="en-US">
                <a:solidFill>
                  <a:srgbClr val="FF0000"/>
                </a:solidFill>
              </a:rPr>
              <a:t> vast majority of variants</a:t>
            </a:r>
            <a:r>
              <a:rPr lang="zh-CN" altLang="en-US"/>
              <a:t> were</a:t>
            </a:r>
            <a:r>
              <a:rPr lang="zh-CN" altLang="en-US">
                <a:solidFill>
                  <a:srgbClr val="FF0000"/>
                </a:solidFill>
              </a:rPr>
              <a:t> rare</a:t>
            </a:r>
            <a:r>
              <a:rPr lang="zh-CN" altLang="en-US"/>
              <a:t> (MAF &lt; 0.5%; 91.21% SNVs and 87.44% indels), and </a:t>
            </a:r>
            <a:r>
              <a:rPr lang="zh-CN" altLang="en-US">
                <a:solidFill>
                  <a:srgbClr val="FF0000"/>
                </a:solidFill>
              </a:rPr>
              <a:t>77.30% </a:t>
            </a:r>
            <a:r>
              <a:rPr lang="zh-CN" altLang="en-US"/>
              <a:t>of these rare </a:t>
            </a:r>
            <a:r>
              <a:rPr lang="zh-CN" altLang="en-US">
                <a:solidFill>
                  <a:srgbClr val="FF0000"/>
                </a:solidFill>
              </a:rPr>
              <a:t>variants</a:t>
            </a:r>
            <a:r>
              <a:rPr lang="zh-CN" altLang="en-US"/>
              <a:t> were </a:t>
            </a:r>
            <a:r>
              <a:rPr lang="zh-CN" altLang="en-US">
                <a:solidFill>
                  <a:srgbClr val="FF0000"/>
                </a:solidFill>
              </a:rPr>
              <a:t>singletons or doubletons</a:t>
            </a:r>
            <a:r>
              <a:rPr lang="zh-CN" altLang="en-US"/>
              <a:t> (Figure 1C). Unlike the common and low-frequency variants,</a:t>
            </a:r>
            <a:r>
              <a:rPr lang="zh-CN" altLang="en-US">
                <a:solidFill>
                  <a:srgbClr val="FF0000"/>
                </a:solidFill>
              </a:rPr>
              <a:t> 68.59%</a:t>
            </a:r>
            <a:r>
              <a:rPr lang="zh-CN" altLang="en-US"/>
              <a:t> (62,694,229/91,403,178) of the</a:t>
            </a:r>
            <a:r>
              <a:rPr lang="zh-CN" altLang="en-US">
                <a:solidFill>
                  <a:srgbClr val="FF0000"/>
                </a:solidFill>
              </a:rPr>
              <a:t> rare variants</a:t>
            </a:r>
            <a:r>
              <a:rPr lang="zh-CN" altLang="en-US"/>
              <a:t> (i.e., singletons, doubletons, and other variants with MAF &lt; 0.5%) we found were </a:t>
            </a:r>
            <a:r>
              <a:rPr lang="zh-CN" altLang="en-US">
                <a:solidFill>
                  <a:srgbClr val="FF0000"/>
                </a:solidFill>
              </a:rPr>
              <a:t>absent</a:t>
            </a:r>
            <a:r>
              <a:rPr lang="zh-CN" altLang="en-US"/>
              <a:t> from the </a:t>
            </a:r>
            <a:r>
              <a:rPr lang="zh-CN" altLang="en-US">
                <a:solidFill>
                  <a:srgbClr val="FF0000"/>
                </a:solidFill>
              </a:rPr>
              <a:t>gnomAD database</a:t>
            </a:r>
            <a:r>
              <a:rPr lang="zh-CN" altLang="en-US"/>
              <a:t> (Figure 1D）</a:t>
            </a:r>
            <a:endParaRPr lang="zh-CN" altLang="en-US"/>
          </a:p>
        </p:txBody>
      </p:sp>
      <p:sp>
        <p:nvSpPr>
          <p:cNvPr id="4" name="文本框 3"/>
          <p:cNvSpPr txBox="1"/>
          <p:nvPr/>
        </p:nvSpPr>
        <p:spPr>
          <a:xfrm>
            <a:off x="5135880" y="426720"/>
            <a:ext cx="1920240" cy="645160"/>
          </a:xfrm>
          <a:prstGeom prst="rect">
            <a:avLst/>
          </a:prstGeom>
          <a:noFill/>
        </p:spPr>
        <p:txBody>
          <a:bodyPr wrap="square" rtlCol="0">
            <a:spAutoFit/>
          </a:bodyPr>
          <a:p>
            <a:pPr algn="ctr"/>
            <a:r>
              <a:rPr lang="en-US" altLang="zh-CN" sz="3600">
                <a:ln w="22225">
                  <a:solidFill>
                    <a:schemeClr val="accent2"/>
                  </a:solidFill>
                  <a:prstDash val="solid"/>
                </a:ln>
                <a:solidFill>
                  <a:schemeClr val="accent2">
                    <a:lumMod val="40000"/>
                    <a:lumOff val="60000"/>
                  </a:schemeClr>
                </a:solidFill>
                <a:effectLst/>
              </a:rPr>
              <a:t>results</a:t>
            </a:r>
            <a:endParaRPr lang="en-US" altLang="zh-CN" sz="36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pic>
        <p:nvPicPr>
          <p:cNvPr id="2" name="图片 1"/>
          <p:cNvPicPr>
            <a:picLocks noChangeAspect="1"/>
          </p:cNvPicPr>
          <p:nvPr/>
        </p:nvPicPr>
        <p:blipFill>
          <a:blip r:embed="rId3"/>
          <a:stretch>
            <a:fillRect/>
          </a:stretch>
        </p:blipFill>
        <p:spPr>
          <a:xfrm>
            <a:off x="444500" y="0"/>
            <a:ext cx="6731635" cy="6698615"/>
          </a:xfrm>
          <a:prstGeom prst="rect">
            <a:avLst/>
          </a:prstGeom>
        </p:spPr>
      </p:pic>
      <p:pic>
        <p:nvPicPr>
          <p:cNvPr id="3" name="图片 2"/>
          <p:cNvPicPr>
            <a:picLocks noChangeAspect="1"/>
          </p:cNvPicPr>
          <p:nvPr/>
        </p:nvPicPr>
        <p:blipFill>
          <a:blip r:embed="rId3"/>
          <a:srcRect l="75558" t="-483" r="483" b="66471"/>
          <a:stretch>
            <a:fillRect/>
          </a:stretch>
        </p:blipFill>
        <p:spPr>
          <a:xfrm>
            <a:off x="7891780" y="1092835"/>
            <a:ext cx="3458845" cy="49104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2" name="文本框 1"/>
          <p:cNvSpPr txBox="1"/>
          <p:nvPr/>
        </p:nvSpPr>
        <p:spPr>
          <a:xfrm>
            <a:off x="1291590" y="1099185"/>
            <a:ext cx="9608820" cy="1938020"/>
          </a:xfrm>
          <a:prstGeom prst="rect">
            <a:avLst/>
          </a:prstGeom>
          <a:noFill/>
        </p:spPr>
        <p:txBody>
          <a:bodyPr wrap="square" rtlCol="0" anchor="t">
            <a:spAutoFit/>
          </a:bodyPr>
          <a:p>
            <a:r>
              <a:rPr lang="zh-CN" altLang="en-US" sz="2400"/>
              <a:t>we first </a:t>
            </a:r>
            <a:r>
              <a:rPr lang="zh-CN" altLang="en-US" sz="2400">
                <a:solidFill>
                  <a:srgbClr val="FF0000"/>
                </a:solidFill>
              </a:rPr>
              <a:t>constructed the NJLCC haplotype reference panel</a:t>
            </a:r>
            <a:r>
              <a:rPr lang="zh-CN" altLang="en-US" sz="2400"/>
              <a:t> by using the WGS data from </a:t>
            </a:r>
            <a:r>
              <a:rPr lang="zh-CN" altLang="en-US" sz="2400">
                <a:solidFill>
                  <a:srgbClr val="FF0000"/>
                </a:solidFill>
              </a:rPr>
              <a:t>3,020</a:t>
            </a:r>
            <a:r>
              <a:rPr lang="zh-CN" altLang="en-US" sz="2400"/>
              <a:t> unrelated </a:t>
            </a:r>
            <a:r>
              <a:rPr lang="zh-CN" altLang="en-US" sz="2400">
                <a:solidFill>
                  <a:srgbClr val="FF0000"/>
                </a:solidFill>
              </a:rPr>
              <a:t>cancer-free control individuals</a:t>
            </a:r>
            <a:r>
              <a:rPr lang="zh-CN" altLang="en-US" sz="2400"/>
              <a:t> and then imputed our previously published </a:t>
            </a:r>
            <a:r>
              <a:rPr lang="zh-CN" altLang="en-US" sz="2400">
                <a:solidFill>
                  <a:srgbClr val="FF0000"/>
                </a:solidFill>
              </a:rPr>
              <a:t>array-based GWAS</a:t>
            </a:r>
            <a:r>
              <a:rPr lang="zh-CN" altLang="en-US" sz="2400"/>
              <a:t> (Dai et al., 2019), including </a:t>
            </a:r>
            <a:r>
              <a:rPr lang="zh-CN" altLang="en-US" sz="2400">
                <a:solidFill>
                  <a:srgbClr val="FF0000"/>
                </a:solidFill>
              </a:rPr>
              <a:t>11,256</a:t>
            </a:r>
            <a:r>
              <a:rPr lang="zh-CN" altLang="en-US" sz="2400"/>
              <a:t> individuals with </a:t>
            </a:r>
            <a:r>
              <a:rPr lang="zh-CN" altLang="en-US" sz="2400">
                <a:solidFill>
                  <a:srgbClr val="FF0000"/>
                </a:solidFill>
              </a:rPr>
              <a:t>NSCLC</a:t>
            </a:r>
            <a:r>
              <a:rPr lang="zh-CN" altLang="en-US" sz="2400"/>
              <a:t> and </a:t>
            </a:r>
            <a:r>
              <a:rPr lang="zh-CN" altLang="en-US" sz="2400">
                <a:solidFill>
                  <a:srgbClr val="FF0000"/>
                </a:solidFill>
              </a:rPr>
              <a:t>11,793 control</a:t>
            </a:r>
            <a:r>
              <a:rPr lang="zh-CN" altLang="en-US" sz="2400"/>
              <a:t> individuals accordingly (Figure 1A).</a:t>
            </a:r>
            <a:endParaRPr lang="zh-CN" altLang="en-US" sz="2400"/>
          </a:p>
        </p:txBody>
      </p:sp>
      <p:sp>
        <p:nvSpPr>
          <p:cNvPr id="3" name="文本框 2"/>
          <p:cNvSpPr txBox="1"/>
          <p:nvPr/>
        </p:nvSpPr>
        <p:spPr>
          <a:xfrm>
            <a:off x="1452245" y="3106420"/>
            <a:ext cx="9447530" cy="829945"/>
          </a:xfrm>
          <a:prstGeom prst="rect">
            <a:avLst/>
          </a:prstGeom>
          <a:noFill/>
        </p:spPr>
        <p:txBody>
          <a:bodyPr wrap="square" rtlCol="0" anchor="t">
            <a:spAutoFit/>
          </a:bodyPr>
          <a:p>
            <a:r>
              <a:rPr lang="zh-CN" altLang="en-US" sz="2400"/>
              <a:t>The NJLCC reference panel was constructed with </a:t>
            </a:r>
            <a:r>
              <a:rPr lang="zh-CN" altLang="en-US" sz="2400">
                <a:solidFill>
                  <a:srgbClr val="FF0000"/>
                </a:solidFill>
              </a:rPr>
              <a:t>6,040</a:t>
            </a:r>
            <a:r>
              <a:rPr lang="zh-CN" altLang="en-US" sz="2400"/>
              <a:t> Chinese </a:t>
            </a:r>
            <a:r>
              <a:rPr lang="zh-CN" altLang="en-US" sz="2400">
                <a:solidFill>
                  <a:srgbClr val="FF0000"/>
                </a:solidFill>
              </a:rPr>
              <a:t>haplotypes</a:t>
            </a:r>
            <a:r>
              <a:rPr lang="zh-CN" altLang="en-US" sz="2400"/>
              <a:t>, including </a:t>
            </a:r>
            <a:r>
              <a:rPr lang="zh-CN" altLang="en-US" sz="2400">
                <a:solidFill>
                  <a:srgbClr val="FF0000"/>
                </a:solidFill>
              </a:rPr>
              <a:t>34,543,265 SNVs</a:t>
            </a:r>
            <a:r>
              <a:rPr lang="zh-CN" altLang="en-US" sz="2400"/>
              <a:t> and </a:t>
            </a:r>
            <a:r>
              <a:rPr lang="zh-CN" altLang="en-US" sz="2400">
                <a:solidFill>
                  <a:srgbClr val="FF0000"/>
                </a:solidFill>
              </a:rPr>
              <a:t>3,847,182 indels</a:t>
            </a:r>
            <a:r>
              <a:rPr lang="zh-CN" altLang="en-US" sz="2400"/>
              <a:t>.</a:t>
            </a:r>
            <a:endParaRPr lang="zh-CN" altLang="en-US" sz="2400"/>
          </a:p>
        </p:txBody>
      </p:sp>
      <p:sp>
        <p:nvSpPr>
          <p:cNvPr id="4" name="文本框 3"/>
          <p:cNvSpPr txBox="1"/>
          <p:nvPr/>
        </p:nvSpPr>
        <p:spPr>
          <a:xfrm>
            <a:off x="1172210" y="4005580"/>
            <a:ext cx="9728200" cy="2306955"/>
          </a:xfrm>
          <a:prstGeom prst="rect">
            <a:avLst/>
          </a:prstGeom>
          <a:noFill/>
        </p:spPr>
        <p:txBody>
          <a:bodyPr wrap="square" rtlCol="0" anchor="t">
            <a:spAutoFit/>
          </a:bodyPr>
          <a:p>
            <a:r>
              <a:rPr lang="zh-CN" altLang="en-US" sz="2400"/>
              <a:t>To </a:t>
            </a:r>
            <a:r>
              <a:rPr lang="zh-CN" altLang="en-US" sz="2400">
                <a:solidFill>
                  <a:srgbClr val="FF0000"/>
                </a:solidFill>
              </a:rPr>
              <a:t>evaluate</a:t>
            </a:r>
            <a:r>
              <a:rPr lang="zh-CN" altLang="en-US" sz="2400"/>
              <a:t> the imputation performance of the </a:t>
            </a:r>
            <a:r>
              <a:rPr lang="zh-CN" altLang="en-US" sz="2400">
                <a:solidFill>
                  <a:srgbClr val="FF0000"/>
                </a:solidFill>
              </a:rPr>
              <a:t>reference panel</a:t>
            </a:r>
            <a:r>
              <a:rPr lang="zh-CN" altLang="en-US" sz="2400"/>
              <a:t>, we calculated the estimated </a:t>
            </a:r>
            <a:r>
              <a:rPr lang="zh-CN" altLang="en-US" sz="2400">
                <a:solidFill>
                  <a:srgbClr val="FF0000"/>
                </a:solidFill>
              </a:rPr>
              <a:t>R-squared (Rsq)</a:t>
            </a:r>
            <a:r>
              <a:rPr lang="zh-CN" altLang="en-US" sz="2400"/>
              <a:t> correlation for each imputed variant and found that the </a:t>
            </a:r>
            <a:r>
              <a:rPr lang="zh-CN" altLang="en-US" sz="2400">
                <a:solidFill>
                  <a:srgbClr val="FF0000"/>
                </a:solidFill>
              </a:rPr>
              <a:t>NJLCC reference panel outperformed the 1KGP Phase 3 (1KGP3) (Genomes Project et al., 2015) reference</a:t>
            </a:r>
            <a:r>
              <a:rPr lang="zh-CN" altLang="en-US" sz="2400"/>
              <a:t> across all MAF bins, where the median Rsq was higher among NJLCC-imputed data (p &lt; 0.01) (Figure 1E). </a:t>
            </a:r>
            <a:endParaRPr lang="zh-CN" alt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4500" y="2374900"/>
            <a:ext cx="1008609"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目 录</a:t>
            </a:r>
            <a:endParaRPr lang="zh-CN" altLang="en-US" sz="280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253" y="5750571"/>
            <a:ext cx="1543827" cy="34480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9535" y="298565"/>
            <a:ext cx="3103061" cy="1096810"/>
          </a:xfrm>
          <a:prstGeom prst="rect">
            <a:avLst/>
          </a:prstGeom>
        </p:spPr>
      </p:pic>
      <p:sp>
        <p:nvSpPr>
          <p:cNvPr id="2" name="文本框 1"/>
          <p:cNvSpPr txBox="1"/>
          <p:nvPr/>
        </p:nvSpPr>
        <p:spPr>
          <a:xfrm>
            <a:off x="154940" y="1230630"/>
            <a:ext cx="11767820" cy="4799965"/>
          </a:xfrm>
          <a:prstGeom prst="rect">
            <a:avLst/>
          </a:prstGeom>
          <a:noFill/>
        </p:spPr>
        <p:txBody>
          <a:bodyPr wrap="square" rtlCol="0" anchor="t">
            <a:spAutoFit/>
          </a:bodyPr>
          <a:p>
            <a:r>
              <a:rPr lang="zh-CN" altLang="en-US"/>
              <a:t>Because the majority of the </a:t>
            </a:r>
            <a:r>
              <a:rPr lang="zh-CN" altLang="en-US">
                <a:solidFill>
                  <a:srgbClr val="FF0000"/>
                </a:solidFill>
              </a:rPr>
              <a:t>rare variants</a:t>
            </a:r>
            <a:r>
              <a:rPr lang="zh-CN" altLang="en-US"/>
              <a:t> (MAF &lt; 0.5%) identi-fied in WGS were singletons or doubletons that can </a:t>
            </a:r>
            <a:r>
              <a:rPr lang="zh-CN" altLang="en-US">
                <a:solidFill>
                  <a:srgbClr val="FF0000"/>
                </a:solidFill>
              </a:rPr>
              <a:t>hardly be imputed</a:t>
            </a:r>
            <a:r>
              <a:rPr lang="zh-CN" altLang="en-US"/>
              <a:t> (Figure 1C), we applied a </a:t>
            </a:r>
            <a:r>
              <a:rPr lang="zh-CN" altLang="en-US">
                <a:solidFill>
                  <a:srgbClr val="FF0000"/>
                </a:solidFill>
              </a:rPr>
              <a:t>burden test</a:t>
            </a:r>
            <a:r>
              <a:rPr lang="zh-CN" altLang="en-US"/>
              <a:t> in 2,984 affected individuals and 3,020 control individuals with WGS data for the </a:t>
            </a:r>
            <a:r>
              <a:rPr lang="zh-CN" altLang="en-US">
                <a:solidFill>
                  <a:srgbClr val="FF0000"/>
                </a:solidFill>
              </a:rPr>
              <a:t>association analysis</a:t>
            </a:r>
            <a:r>
              <a:rPr lang="zh-CN" altLang="en-US"/>
              <a:t> by aggregating rare variants based on </a:t>
            </a:r>
            <a:r>
              <a:rPr lang="zh-CN" altLang="en-US">
                <a:solidFill>
                  <a:srgbClr val="FF0000"/>
                </a:solidFill>
              </a:rPr>
              <a:t>coding sequence (CDS) or regulatory regions</a:t>
            </a:r>
            <a:r>
              <a:rPr lang="zh-CN" altLang="en-US"/>
              <a:t> (i.e., </a:t>
            </a:r>
            <a:r>
              <a:rPr lang="zh-CN" altLang="en-US">
                <a:solidFill>
                  <a:srgbClr val="FF0000"/>
                </a:solidFill>
              </a:rPr>
              <a:t>promoters</a:t>
            </a:r>
            <a:r>
              <a:rPr lang="zh-CN" altLang="en-US"/>
              <a:t> and </a:t>
            </a:r>
            <a:r>
              <a:rPr lang="zh-CN" altLang="en-US">
                <a:solidFill>
                  <a:srgbClr val="FF0000"/>
                </a:solidFill>
              </a:rPr>
              <a:t>enhancers</a:t>
            </a:r>
            <a:r>
              <a:rPr lang="zh-CN" altLang="en-US"/>
              <a:t>). </a:t>
            </a:r>
            <a:r>
              <a:rPr lang="zh-CN" altLang="en-US">
                <a:solidFill>
                  <a:srgbClr val="FF0000"/>
                </a:solidFill>
              </a:rPr>
              <a:t>All 91,403,178 rare variants were included in the analysis</a:t>
            </a:r>
            <a:r>
              <a:rPr lang="zh-CN" altLang="en-US"/>
              <a:t>. To better </a:t>
            </a:r>
            <a:r>
              <a:rPr lang="zh-CN" altLang="en-US">
                <a:solidFill>
                  <a:srgbClr val="FF0000"/>
                </a:solidFill>
              </a:rPr>
              <a:t>evaluate</a:t>
            </a:r>
            <a:r>
              <a:rPr lang="zh-CN" altLang="en-US"/>
              <a:t> the </a:t>
            </a:r>
            <a:r>
              <a:rPr lang="zh-CN" altLang="en-US">
                <a:solidFill>
                  <a:srgbClr val="FF0000"/>
                </a:solidFill>
              </a:rPr>
              <a:t>functions</a:t>
            </a:r>
            <a:r>
              <a:rPr lang="zh-CN" altLang="en-US"/>
              <a:t> of these </a:t>
            </a:r>
            <a:r>
              <a:rPr lang="zh-CN" altLang="en-US">
                <a:solidFill>
                  <a:srgbClr val="FF0000"/>
                </a:solidFill>
              </a:rPr>
              <a:t>variants</a:t>
            </a:r>
            <a:r>
              <a:rPr lang="zh-CN" altLang="en-US"/>
              <a:t>, we</a:t>
            </a:r>
            <a:r>
              <a:rPr lang="zh-CN" altLang="en-US">
                <a:solidFill>
                  <a:schemeClr val="tx1"/>
                </a:solidFill>
              </a:rPr>
              <a:t> first </a:t>
            </a:r>
            <a:r>
              <a:rPr lang="zh-CN" altLang="en-US">
                <a:solidFill>
                  <a:srgbClr val="FF0000"/>
                </a:solidFill>
              </a:rPr>
              <a:t>defined 33,619 lung-expressed coding transcripts of 16,278 protein-coding genes</a:t>
            </a:r>
            <a:r>
              <a:rPr lang="zh-CN" altLang="en-US"/>
              <a:t> based on </a:t>
            </a:r>
            <a:r>
              <a:rPr lang="zh-CN" altLang="en-US">
                <a:solidFill>
                  <a:srgbClr val="FF0000"/>
                </a:solidFill>
              </a:rPr>
              <a:t>mRNA expression data</a:t>
            </a:r>
            <a:r>
              <a:rPr lang="zh-CN" altLang="en-US"/>
              <a:t> of </a:t>
            </a:r>
            <a:r>
              <a:rPr lang="zh-CN" altLang="en-US">
                <a:solidFill>
                  <a:srgbClr val="FF0000"/>
                </a:solidFill>
              </a:rPr>
              <a:t>427 normal lung tissues</a:t>
            </a:r>
            <a:r>
              <a:rPr lang="zh-CN" altLang="en-US"/>
              <a:t> from the Genotype-Tissue Expression (GTEx) portal and </a:t>
            </a:r>
            <a:r>
              <a:rPr lang="zh-CN" altLang="en-US">
                <a:solidFill>
                  <a:srgbClr val="FF0000"/>
                </a:solidFill>
              </a:rPr>
              <a:t>116 NSCLC tumor and adjacent normal pairs</a:t>
            </a:r>
            <a:r>
              <a:rPr lang="zh-CN" altLang="en-US"/>
              <a:t> from the NJLCC (Figure 1A) and then performed </a:t>
            </a:r>
            <a:r>
              <a:rPr lang="zh-CN" altLang="en-US">
                <a:solidFill>
                  <a:srgbClr val="FF0000"/>
                </a:solidFill>
              </a:rPr>
              <a:t>transcript</a:t>
            </a:r>
            <a:r>
              <a:rPr lang="zh-CN" altLang="en-US"/>
              <a:t> expression-aware </a:t>
            </a:r>
            <a:r>
              <a:rPr lang="zh-CN" altLang="en-US">
                <a:solidFill>
                  <a:srgbClr val="FF0000"/>
                </a:solidFill>
              </a:rPr>
              <a:t>annotation</a:t>
            </a:r>
            <a:r>
              <a:rPr lang="zh-CN" altLang="en-US"/>
              <a:t> and functional </a:t>
            </a:r>
            <a:r>
              <a:rPr lang="zh-CN" altLang="en-US">
                <a:solidFill>
                  <a:srgbClr val="FF0000"/>
                </a:solidFill>
              </a:rPr>
              <a:t>prioritization</a:t>
            </a:r>
            <a:r>
              <a:rPr lang="zh-CN" altLang="en-US"/>
              <a:t>. For variants located in the </a:t>
            </a:r>
            <a:r>
              <a:rPr lang="zh-CN" altLang="en-US">
                <a:solidFill>
                  <a:srgbClr val="FF0000"/>
                </a:solidFill>
              </a:rPr>
              <a:t>CDS</a:t>
            </a:r>
            <a:r>
              <a:rPr lang="zh-CN" altLang="en-US"/>
              <a:t> and </a:t>
            </a:r>
            <a:r>
              <a:rPr lang="zh-CN" altLang="en-US">
                <a:solidFill>
                  <a:srgbClr val="FF0000"/>
                </a:solidFill>
              </a:rPr>
              <a:t>flanking 2-bp regions</a:t>
            </a:r>
            <a:r>
              <a:rPr lang="zh-CN" altLang="en-US"/>
              <a:t>, we applied a protocol by adopting and extending the American College of Medical Genetics and Genomics (</a:t>
            </a:r>
            <a:r>
              <a:rPr lang="zh-CN" altLang="en-US">
                <a:solidFill>
                  <a:srgbClr val="FF0000"/>
                </a:solidFill>
              </a:rPr>
              <a:t>ACMG</a:t>
            </a:r>
            <a:r>
              <a:rPr lang="zh-CN" altLang="en-US"/>
              <a:t>)-Association for Molecular Pathology (</a:t>
            </a:r>
            <a:r>
              <a:rPr lang="zh-CN" altLang="en-US">
                <a:solidFill>
                  <a:srgbClr val="FF0000"/>
                </a:solidFill>
              </a:rPr>
              <a:t>AMP</a:t>
            </a:r>
            <a:r>
              <a:rPr lang="zh-CN" altLang="en-US"/>
              <a:t>) guidelines to determine </a:t>
            </a:r>
            <a:r>
              <a:rPr lang="zh-CN" altLang="en-US">
                <a:solidFill>
                  <a:srgbClr val="FF0000"/>
                </a:solidFill>
              </a:rPr>
              <a:t>pathogenicity</a:t>
            </a:r>
            <a:r>
              <a:rPr lang="zh-CN" altLang="en-US"/>
              <a:t>; we identified </a:t>
            </a:r>
            <a:r>
              <a:rPr lang="zh-CN" altLang="en-US">
                <a:solidFill>
                  <a:srgbClr val="FF0000"/>
                </a:solidFill>
              </a:rPr>
              <a:t>65,234 LoF variants</a:t>
            </a:r>
            <a:r>
              <a:rPr lang="zh-CN" altLang="en-US"/>
              <a:t>, including 1,905 </a:t>
            </a:r>
            <a:r>
              <a:rPr lang="zh-CN" altLang="en-US">
                <a:solidFill>
                  <a:srgbClr val="FF0000"/>
                </a:solidFill>
              </a:rPr>
              <a:t>ClinVar-defined</a:t>
            </a:r>
            <a:r>
              <a:rPr lang="zh-CN" altLang="en-US"/>
              <a:t> </a:t>
            </a:r>
            <a:r>
              <a:rPr lang="zh-CN" altLang="en-US">
                <a:solidFill>
                  <a:srgbClr val="FF0000"/>
                </a:solidFill>
              </a:rPr>
              <a:t>pathogenic</a:t>
            </a:r>
            <a:r>
              <a:rPr lang="zh-CN" altLang="en-US"/>
              <a:t> (P) or </a:t>
            </a:r>
            <a:r>
              <a:rPr lang="zh-CN" altLang="en-US">
                <a:solidFill>
                  <a:srgbClr val="FF0000"/>
                </a:solidFill>
              </a:rPr>
              <a:t>likely pathogenic</a:t>
            </a:r>
            <a:r>
              <a:rPr lang="zh-CN" altLang="en-US"/>
              <a:t> (LP) LoF variants (cpLoFs) and </a:t>
            </a:r>
            <a:r>
              <a:rPr lang="zh-CN" altLang="en-US">
                <a:solidFill>
                  <a:srgbClr val="FF0000"/>
                </a:solidFill>
              </a:rPr>
              <a:t>63,329 putative P</a:t>
            </a:r>
            <a:r>
              <a:rPr lang="zh-CN" altLang="en-US"/>
              <a:t> LoF variants (ppLoFs) (Figure 1A). For </a:t>
            </a:r>
            <a:r>
              <a:rPr lang="zh-CN" altLang="en-US">
                <a:solidFill>
                  <a:srgbClr val="FF0000"/>
                </a:solidFill>
              </a:rPr>
              <a:t>promoter regions</a:t>
            </a:r>
            <a:r>
              <a:rPr lang="zh-CN" altLang="en-US"/>
              <a:t> of lung-expressed coding transcripts that were defined according to transcription start sites of the Functional Annotation of the Mammalian Genome (FANTOM) database (Consortium et al., 2014), </a:t>
            </a:r>
            <a:r>
              <a:rPr lang="zh-CN" altLang="en-US">
                <a:solidFill>
                  <a:srgbClr val="FF0000"/>
                </a:solidFill>
              </a:rPr>
              <a:t>we generated a combined score to prioritize variants that may affect promoter activity </a:t>
            </a:r>
            <a:r>
              <a:rPr lang="zh-CN" altLang="en-US"/>
              <a:t>(235,026 variants; Figure 1A). For </a:t>
            </a:r>
            <a:r>
              <a:rPr lang="zh-CN" altLang="en-US">
                <a:solidFill>
                  <a:srgbClr val="FF0000"/>
                </a:solidFill>
              </a:rPr>
              <a:t>lung-active enhancer regions</a:t>
            </a:r>
            <a:r>
              <a:rPr lang="zh-CN" altLang="en-US"/>
              <a:t> defined by integrating DNase-seq and chromatin immunoprecipitation sequencing (</a:t>
            </a:r>
            <a:r>
              <a:rPr lang="zh-CN" altLang="en-US">
                <a:solidFill>
                  <a:srgbClr val="FF0000"/>
                </a:solidFill>
              </a:rPr>
              <a:t>ChIP-seq</a:t>
            </a:r>
            <a:r>
              <a:rPr lang="zh-CN" altLang="en-US"/>
              <a:t>) data of H3K27 acetylation (</a:t>
            </a:r>
            <a:r>
              <a:rPr lang="zh-CN" altLang="en-US">
                <a:solidFill>
                  <a:srgbClr val="FF0000"/>
                </a:solidFill>
              </a:rPr>
              <a:t>H3K27ac</a:t>
            </a:r>
            <a:r>
              <a:rPr lang="zh-CN" altLang="en-US"/>
              <a:t>) from normal lung tissues and the A549 cell line, we </a:t>
            </a:r>
            <a:r>
              <a:rPr lang="zh-CN" altLang="en-US">
                <a:solidFill>
                  <a:srgbClr val="FF0000"/>
                </a:solidFill>
              </a:rPr>
              <a:t>re-analyzed</a:t>
            </a:r>
            <a:r>
              <a:rPr lang="zh-CN" altLang="en-US"/>
              <a:t> high-throughput chromosome conformation capture (</a:t>
            </a:r>
            <a:r>
              <a:rPr lang="zh-CN" altLang="en-US">
                <a:solidFill>
                  <a:srgbClr val="FF0000"/>
                </a:solidFill>
              </a:rPr>
              <a:t>Hi-C</a:t>
            </a:r>
            <a:r>
              <a:rPr lang="zh-CN" altLang="en-US"/>
              <a:t>) data of the A549 cell line, which resulted in </a:t>
            </a:r>
            <a:r>
              <a:rPr lang="zh-CN" altLang="en-US">
                <a:solidFill>
                  <a:srgbClr val="FF0000"/>
                </a:solidFill>
              </a:rPr>
              <a:t>18,081 enhancers</a:t>
            </a:r>
            <a:r>
              <a:rPr lang="zh-CN" altLang="en-US"/>
              <a:t> with </a:t>
            </a:r>
            <a:r>
              <a:rPr lang="zh-CN" altLang="en-US">
                <a:solidFill>
                  <a:srgbClr val="FF0000"/>
                </a:solidFill>
              </a:rPr>
              <a:t>targetable genes</a:t>
            </a:r>
            <a:r>
              <a:rPr lang="zh-CN" altLang="en-US"/>
              <a:t> (</a:t>
            </a:r>
            <a:r>
              <a:rPr lang="zh-CN" altLang="en-US">
                <a:solidFill>
                  <a:srgbClr val="FF0000"/>
                </a:solidFill>
              </a:rPr>
              <a:t>539,093 variants</a:t>
            </a:r>
            <a:r>
              <a:rPr lang="zh-CN" altLang="en-US"/>
              <a:t>) (Figure 1A).</a:t>
            </a:r>
            <a:endParaRPr lang="zh-CN" altLang="en-US"/>
          </a:p>
        </p:txBody>
      </p:sp>
    </p:spTree>
  </p:cSld>
  <p:clrMapOvr>
    <a:masterClrMapping/>
  </p:clrMapOvr>
</p:sld>
</file>

<file path=ppt/tags/tag1.xml><?xml version="1.0" encoding="utf-8"?>
<p:tagLst xmlns:p="http://schemas.openxmlformats.org/presentationml/2006/main">
  <p:tag name="COMMONDATA" val="eyJoZGlkIjoiMDdiNzcxZTcwODhkZDkwYzM2ZTQ5OGE4ZTM4YmY3YjEifQ=="/>
  <p:tag name="KSO_WPP_MARK_KEY" val="4adc29e4-12ae-4115-9065-aac8935a28a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7771</Words>
  <Application>WPS 演示</Application>
  <PresentationFormat>宽屏</PresentationFormat>
  <Paragraphs>88</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宋体</vt:lpstr>
      <vt:lpstr>Wingdings</vt:lpstr>
      <vt:lpstr>微软雅黑</vt:lpstr>
      <vt:lpstr>Times New Roman</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刘翔宇</dc:creator>
  <cp:lastModifiedBy>郑 福兴</cp:lastModifiedBy>
  <cp:revision>78</cp:revision>
  <dcterms:created xsi:type="dcterms:W3CDTF">2022-08-31T07:00:00Z</dcterms:created>
  <dcterms:modified xsi:type="dcterms:W3CDTF">2022-10-19T01:49:17Z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F7BB994FAF5B4F1EBEC3571D050A597A</vt:lpwstr>
  </property>
  <property fmtid="{D5CDD505-2E9C-101B-9397-08002B2CF9AE}" pid="3" name="KSOProductBuildVer">
    <vt:lpwstr>2052-11.1.0.12598</vt:lpwstr>
  </property>
</Properties>
</file>